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3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18288000" cy="10287000"/>
  <p:notesSz cx="6858000" cy="9144000"/>
  <p:embeddedFontLst>
    <p:embeddedFont>
      <p:font typeface="Arial" charset="1" panose="020B0604020202020204"/>
      <p:regular r:id="rId39"/>
    </p:embeddedFont>
    <p:embeddedFont>
      <p:font typeface="Montserrat Bold" charset="1" panose="00000800000000000000"/>
      <p:regular r:id="rId40"/>
    </p:embeddedFont>
    <p:embeddedFont>
      <p:font typeface="Montserrat" charset="1" panose="00000500000000000000"/>
      <p:regular r:id="rId42"/>
    </p:embeddedFont>
    <p:embeddedFont>
      <p:font typeface="Poppins Bold" charset="1" panose="00000800000000000000"/>
      <p:regular r:id="rId71"/>
    </p:embeddedFont>
    <p:embeddedFont>
      <p:font typeface="Poppins" charset="1" panose="00000500000000000000"/>
      <p:regular r:id="rId7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notesMasters/notesMaster1.xml" Type="http://schemas.openxmlformats.org/officeDocument/2006/relationships/notesMaster"/><Relationship Id="rId37" Target="theme/theme2.xml" Type="http://schemas.openxmlformats.org/officeDocument/2006/relationships/theme"/><Relationship Id="rId38" Target="notesSlides/notesSlide1.xml" Type="http://schemas.openxmlformats.org/officeDocument/2006/relationships/notesSlide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notesSlides/notesSlide2.xml" Type="http://schemas.openxmlformats.org/officeDocument/2006/relationships/notesSlide"/><Relationship Id="rId42" Target="fonts/font42.fntdata" Type="http://schemas.openxmlformats.org/officeDocument/2006/relationships/font"/><Relationship Id="rId43" Target="notesSlides/notesSlide3.xml" Type="http://schemas.openxmlformats.org/officeDocument/2006/relationships/notesSlide"/><Relationship Id="rId44" Target="notesSlides/notesSlide4.xml" Type="http://schemas.openxmlformats.org/officeDocument/2006/relationships/notesSlide"/><Relationship Id="rId45" Target="notesSlides/notesSlide5.xml" Type="http://schemas.openxmlformats.org/officeDocument/2006/relationships/notesSlide"/><Relationship Id="rId46" Target="notesSlides/notesSlide6.xml" Type="http://schemas.openxmlformats.org/officeDocument/2006/relationships/notesSlide"/><Relationship Id="rId47" Target="notesSlides/notesSlide7.xml" Type="http://schemas.openxmlformats.org/officeDocument/2006/relationships/notesSlide"/><Relationship Id="rId48" Target="notesSlides/notesSlide8.xml" Type="http://schemas.openxmlformats.org/officeDocument/2006/relationships/notesSlide"/><Relationship Id="rId49" Target="notesSlides/notesSlide9.xml" Type="http://schemas.openxmlformats.org/officeDocument/2006/relationships/notesSlide"/><Relationship Id="rId5" Target="tableStyles.xml" Type="http://schemas.openxmlformats.org/officeDocument/2006/relationships/tableStyles"/><Relationship Id="rId50" Target="notesSlides/notesSlide10.xml" Type="http://schemas.openxmlformats.org/officeDocument/2006/relationships/notesSlide"/><Relationship Id="rId51" Target="notesSlides/notesSlide11.xml" Type="http://schemas.openxmlformats.org/officeDocument/2006/relationships/notesSlide"/><Relationship Id="rId52" Target="notesSlides/notesSlide12.xml" Type="http://schemas.openxmlformats.org/officeDocument/2006/relationships/notesSlide"/><Relationship Id="rId53" Target="notesSlides/notesSlide13.xml" Type="http://schemas.openxmlformats.org/officeDocument/2006/relationships/notesSlide"/><Relationship Id="rId54" Target="notesSlides/notesSlide14.xml" Type="http://schemas.openxmlformats.org/officeDocument/2006/relationships/notesSlide"/><Relationship Id="rId55" Target="notesSlides/notesSlide15.xml" Type="http://schemas.openxmlformats.org/officeDocument/2006/relationships/notesSlide"/><Relationship Id="rId56" Target="notesSlides/notesSlide16.xml" Type="http://schemas.openxmlformats.org/officeDocument/2006/relationships/notesSlide"/><Relationship Id="rId57" Target="notesSlides/notesSlide17.xml" Type="http://schemas.openxmlformats.org/officeDocument/2006/relationships/notesSlide"/><Relationship Id="rId58" Target="notesSlides/notesSlide18.xml" Type="http://schemas.openxmlformats.org/officeDocument/2006/relationships/notesSlide"/><Relationship Id="rId59" Target="notesSlides/notesSlide19.xml" Type="http://schemas.openxmlformats.org/officeDocument/2006/relationships/notesSlide"/><Relationship Id="rId6" Target="slides/slide1.xml" Type="http://schemas.openxmlformats.org/officeDocument/2006/relationships/slide"/><Relationship Id="rId60" Target="notesSlides/notesSlide20.xml" Type="http://schemas.openxmlformats.org/officeDocument/2006/relationships/notesSlide"/><Relationship Id="rId61" Target="notesSlides/notesSlide21.xml" Type="http://schemas.openxmlformats.org/officeDocument/2006/relationships/notesSlide"/><Relationship Id="rId62" Target="notesSlides/notesSlide22.xml" Type="http://schemas.openxmlformats.org/officeDocument/2006/relationships/notesSlide"/><Relationship Id="rId63" Target="notesSlides/notesSlide23.xml" Type="http://schemas.openxmlformats.org/officeDocument/2006/relationships/notesSlide"/><Relationship Id="rId64" Target="notesSlides/notesSlide24.xml" Type="http://schemas.openxmlformats.org/officeDocument/2006/relationships/notesSlide"/><Relationship Id="rId65" Target="notesSlides/notesSlide25.xml" Type="http://schemas.openxmlformats.org/officeDocument/2006/relationships/notesSlide"/><Relationship Id="rId66" Target="notesSlides/notesSlide26.xml" Type="http://schemas.openxmlformats.org/officeDocument/2006/relationships/notesSlide"/><Relationship Id="rId67" Target="notesSlides/notesSlide27.xml" Type="http://schemas.openxmlformats.org/officeDocument/2006/relationships/notesSlide"/><Relationship Id="rId68" Target="notesSlides/notesSlide28.xml" Type="http://schemas.openxmlformats.org/officeDocument/2006/relationships/notesSlide"/><Relationship Id="rId69" Target="notesSlides/notesSlide29.xml" Type="http://schemas.openxmlformats.org/officeDocument/2006/relationships/notesSlide"/><Relationship Id="rId7" Target="slides/slide2.xml" Type="http://schemas.openxmlformats.org/officeDocument/2006/relationships/slide"/><Relationship Id="rId70" Target="notesSlides/notesSlide30.xml" Type="http://schemas.openxmlformats.org/officeDocument/2006/relationships/notesSlide"/><Relationship Id="rId71" Target="fonts/font71.fntdata" Type="http://schemas.openxmlformats.org/officeDocument/2006/relationships/font"/><Relationship Id="rId72" Target="fonts/font72.fntdata" Type="http://schemas.openxmlformats.org/officeDocument/2006/relationships/font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2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2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_rels/notesSlide2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3.xml" Type="http://schemas.openxmlformats.org/officeDocument/2006/relationships/slide"/></Relationships>
</file>

<file path=ppt/notesSlides/_rels/notesSlide2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4.xml" Type="http://schemas.openxmlformats.org/officeDocument/2006/relationships/slide"/></Relationships>
</file>

<file path=ppt/notesSlides/_rels/notesSlide2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5.xml" Type="http://schemas.openxmlformats.org/officeDocument/2006/relationships/slide"/></Relationships>
</file>

<file path=ppt/notesSlides/_rels/notesSlide2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6.xml" Type="http://schemas.openxmlformats.org/officeDocument/2006/relationships/slide"/></Relationships>
</file>

<file path=ppt/notesSlides/_rels/notesSlide2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7.xml" Type="http://schemas.openxmlformats.org/officeDocument/2006/relationships/slide"/></Relationships>
</file>

<file path=ppt/notesSlides/_rels/notesSlide2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8.xml" Type="http://schemas.openxmlformats.org/officeDocument/2006/relationships/slide"/></Relationships>
</file>

<file path=ppt/notesSlides/_rels/notesSlide2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9.xml" Type="http://schemas.openxmlformats.org/officeDocument/2006/relationships/slide"/></Relationships>
</file>

<file path=ppt/notesSlides/_rels/notesSlide3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Alternative solutions in the market don’t meet consumer needs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Set rules to detect unauthorised objects in detection zones</a:t>
            </a:r>
          </a:p>
          <a:p>
            <a:r>
              <a:rPr lang="en-US"/>
              <a:t>Objects are detected even when partially obstructed from view</a:t>
            </a:r>
          </a:p>
          <a:p>
            <a:r>
              <a:rPr lang="en-US"/>
              <a:t>Expertly handles difficult light and weather conditions</a:t>
            </a:r>
          </a:p>
          <a:p>
            <a:r>
              <a:rPr lang="en-US"/>
              <a:t>Ignore false triggers, visual noise, irrelevant distractions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png" Type="http://schemas.openxmlformats.org/officeDocument/2006/relationships/image"/><Relationship Id="rId12" Target="../media/image17.png" Type="http://schemas.openxmlformats.org/officeDocument/2006/relationships/image"/><Relationship Id="rId13" Target="../media/image18.png" Type="http://schemas.openxmlformats.org/officeDocument/2006/relationships/image"/><Relationship Id="rId14" Target="../media/image19.png" Type="http://schemas.openxmlformats.org/officeDocument/2006/relationships/image"/><Relationship Id="rId15" Target="../media/image20.png" Type="http://schemas.openxmlformats.org/officeDocument/2006/relationships/image"/><Relationship Id="rId16" Target="../media/image6.png" Type="http://schemas.openxmlformats.org/officeDocument/2006/relationships/image"/><Relationship Id="rId17" Target="../media/image7.png" Type="http://schemas.openxmlformats.org/officeDocument/2006/relationships/image"/><Relationship Id="rId2" Target="../notesSlides/notesSlide3.xml" Type="http://schemas.openxmlformats.org/officeDocument/2006/relationships/notesSlid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png" Type="http://schemas.openxmlformats.org/officeDocument/2006/relationships/image"/><Relationship Id="rId8" Target="../media/image13.pn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12" Target="../media/image6.png" Type="http://schemas.openxmlformats.org/officeDocument/2006/relationships/image"/><Relationship Id="rId13" Target="../media/image7.png" Type="http://schemas.openxmlformats.org/officeDocument/2006/relationships/image"/><Relationship Id="rId2" Target="../notesSlides/notesSlide4.xml" Type="http://schemas.openxmlformats.org/officeDocument/2006/relationships/notesSlide"/><Relationship Id="rId3" Target="../media/image21.png" Type="http://schemas.openxmlformats.org/officeDocument/2006/relationships/image"/><Relationship Id="rId4" Target="../media/image22.png" Type="http://schemas.openxmlformats.org/officeDocument/2006/relationships/image"/><Relationship Id="rId5" Target="../media/image23.png" Type="http://schemas.openxmlformats.org/officeDocument/2006/relationships/image"/><Relationship Id="rId6" Target="../media/image24.png" Type="http://schemas.openxmlformats.org/officeDocument/2006/relationships/image"/><Relationship Id="rId7" Target="../media/image25.png" Type="http://schemas.openxmlformats.org/officeDocument/2006/relationships/image"/><Relationship Id="rId8" Target="../media/image26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30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png" Type="http://schemas.openxmlformats.org/officeDocument/2006/relationships/image"/><Relationship Id="rId11" Target="../media/image39.svg" Type="http://schemas.openxmlformats.org/officeDocument/2006/relationships/image"/><Relationship Id="rId12" Target="../media/image6.png" Type="http://schemas.openxmlformats.org/officeDocument/2006/relationships/image"/><Relationship Id="rId13" Target="../media/image7.png" Type="http://schemas.openxmlformats.org/officeDocument/2006/relationships/image"/><Relationship Id="rId2" Target="../notesSlides/notesSlide8.xml" Type="http://schemas.openxmlformats.org/officeDocument/2006/relationships/notesSlide"/><Relationship Id="rId3" Target="../media/image31.png" Type="http://schemas.openxmlformats.org/officeDocument/2006/relationships/image"/><Relationship Id="rId4" Target="../media/image32.svg" Type="http://schemas.openxmlformats.org/officeDocument/2006/relationships/image"/><Relationship Id="rId5" Target="../media/image33.png" Type="http://schemas.openxmlformats.org/officeDocument/2006/relationships/image"/><Relationship Id="rId6" Target="../media/image34.png" Type="http://schemas.openxmlformats.org/officeDocument/2006/relationships/image"/><Relationship Id="rId7" Target="../media/image35.png" Type="http://schemas.openxmlformats.org/officeDocument/2006/relationships/image"/><Relationship Id="rId8" Target="../media/image36.pn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png" Type="http://schemas.openxmlformats.org/officeDocument/2006/relationships/image"/><Relationship Id="rId11" Target="../media/image48.png" Type="http://schemas.openxmlformats.org/officeDocument/2006/relationships/image"/><Relationship Id="rId12" Target="../media/image49.png" Type="http://schemas.openxmlformats.org/officeDocument/2006/relationships/image"/><Relationship Id="rId13" Target="../media/image50.png" Type="http://schemas.openxmlformats.org/officeDocument/2006/relationships/image"/><Relationship Id="rId14" Target="../media/image51.png" Type="http://schemas.openxmlformats.org/officeDocument/2006/relationships/image"/><Relationship Id="rId15" Target="../media/image6.png" Type="http://schemas.openxmlformats.org/officeDocument/2006/relationships/image"/><Relationship Id="rId16" Target="../media/image7.png" Type="http://schemas.openxmlformats.org/officeDocument/2006/relationships/image"/><Relationship Id="rId2" Target="../notesSlides/notesSlide9.xml" Type="http://schemas.openxmlformats.org/officeDocument/2006/relationships/notesSlide"/><Relationship Id="rId3" Target="../media/image40.png" Type="http://schemas.openxmlformats.org/officeDocument/2006/relationships/image"/><Relationship Id="rId4" Target="../media/image41.png" Type="http://schemas.openxmlformats.org/officeDocument/2006/relationships/image"/><Relationship Id="rId5" Target="../media/image42.png" Type="http://schemas.openxmlformats.org/officeDocument/2006/relationships/image"/><Relationship Id="rId6" Target="../media/image43.png" Type="http://schemas.openxmlformats.org/officeDocument/2006/relationships/image"/><Relationship Id="rId7" Target="../media/image44.png" Type="http://schemas.openxmlformats.org/officeDocument/2006/relationships/image"/><Relationship Id="rId8" Target="../media/image45.png" Type="http://schemas.openxmlformats.org/officeDocument/2006/relationships/image"/><Relationship Id="rId9" Target="../media/image4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30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52.png" Type="http://schemas.openxmlformats.org/officeDocument/2006/relationships/image"/><Relationship Id="rId4" Target="../media/image53.png" Type="http://schemas.openxmlformats.org/officeDocument/2006/relationships/image"/><Relationship Id="rId5" Target="../media/image54.png" Type="http://schemas.openxmlformats.org/officeDocument/2006/relationships/image"/><Relationship Id="rId6" Target="../media/image55.jpe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56.jpeg" Type="http://schemas.openxmlformats.org/officeDocument/2006/relationships/image"/><Relationship Id="rId4" Target="../media/image57.jpe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58.jpeg" Type="http://schemas.openxmlformats.org/officeDocument/2006/relationships/image"/><Relationship Id="rId4" Target="../media/image59.jpe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60.jpeg" Type="http://schemas.openxmlformats.org/officeDocument/2006/relationships/image"/><Relationship Id="rId4" Target="../media/image61.jpe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62.jpeg" Type="http://schemas.openxmlformats.org/officeDocument/2006/relationships/image"/><Relationship Id="rId4" Target="../media/image63.jpe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64.jpeg" Type="http://schemas.openxmlformats.org/officeDocument/2006/relationships/image"/><Relationship Id="rId4" Target="../media/image65.jpe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66.jpeg" Type="http://schemas.openxmlformats.org/officeDocument/2006/relationships/image"/><Relationship Id="rId4" Target="../media/image67.jpe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68.png" Type="http://schemas.openxmlformats.org/officeDocument/2006/relationships/image"/><Relationship Id="rId4" Target="../media/image69.png" Type="http://schemas.openxmlformats.org/officeDocument/2006/relationships/image"/><Relationship Id="rId5" Target="../media/image70.png" Type="http://schemas.openxmlformats.org/officeDocument/2006/relationships/image"/><Relationship Id="rId6" Target="../media/image6.png" Type="http://schemas.openxmlformats.org/officeDocument/2006/relationships/image"/><Relationship Id="rId7" Target="../media/image7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8.svg" Type="http://schemas.openxmlformats.org/officeDocument/2006/relationships/image"/><Relationship Id="rId11" Target="../media/image40.png" Type="http://schemas.openxmlformats.org/officeDocument/2006/relationships/image"/><Relationship Id="rId12" Target="../media/image79.png" Type="http://schemas.openxmlformats.org/officeDocument/2006/relationships/image"/><Relationship Id="rId13" Target="../media/image80.png" Type="http://schemas.openxmlformats.org/officeDocument/2006/relationships/image"/><Relationship Id="rId14" Target="../media/image81.png" Type="http://schemas.openxmlformats.org/officeDocument/2006/relationships/image"/><Relationship Id="rId15" Target="../media/image82.png" Type="http://schemas.openxmlformats.org/officeDocument/2006/relationships/image"/><Relationship Id="rId16" Target="../media/image83.png" Type="http://schemas.openxmlformats.org/officeDocument/2006/relationships/image"/><Relationship Id="rId17" Target="../media/image84.png" Type="http://schemas.openxmlformats.org/officeDocument/2006/relationships/image"/><Relationship Id="rId18" Target="../media/image85.svg" Type="http://schemas.openxmlformats.org/officeDocument/2006/relationships/image"/><Relationship Id="rId19" Target="../media/image86.png" Type="http://schemas.openxmlformats.org/officeDocument/2006/relationships/image"/><Relationship Id="rId2" Target="../notesSlides/notesSlide19.xml" Type="http://schemas.openxmlformats.org/officeDocument/2006/relationships/notesSlide"/><Relationship Id="rId20" Target="../media/image87.svg" Type="http://schemas.openxmlformats.org/officeDocument/2006/relationships/image"/><Relationship Id="rId21" Target="../media/image88.png" Type="http://schemas.openxmlformats.org/officeDocument/2006/relationships/image"/><Relationship Id="rId22" Target="../media/image89.svg" Type="http://schemas.openxmlformats.org/officeDocument/2006/relationships/image"/><Relationship Id="rId23" Target="../media/image90.png" Type="http://schemas.openxmlformats.org/officeDocument/2006/relationships/image"/><Relationship Id="rId24" Target="../media/image91.svg" Type="http://schemas.openxmlformats.org/officeDocument/2006/relationships/image"/><Relationship Id="rId25" Target="../media/image92.png" Type="http://schemas.openxmlformats.org/officeDocument/2006/relationships/image"/><Relationship Id="rId26" Target="../media/image93.svg" Type="http://schemas.openxmlformats.org/officeDocument/2006/relationships/image"/><Relationship Id="rId27" Target="../media/image94.png" Type="http://schemas.openxmlformats.org/officeDocument/2006/relationships/image"/><Relationship Id="rId28" Target="../media/image95.svg" Type="http://schemas.openxmlformats.org/officeDocument/2006/relationships/image"/><Relationship Id="rId29" Target="../media/image96.png" Type="http://schemas.openxmlformats.org/officeDocument/2006/relationships/image"/><Relationship Id="rId3" Target="../media/image71.png" Type="http://schemas.openxmlformats.org/officeDocument/2006/relationships/image"/><Relationship Id="rId30" Target="../media/image6.png" Type="http://schemas.openxmlformats.org/officeDocument/2006/relationships/image"/><Relationship Id="rId31" Target="../media/image7.png" Type="http://schemas.openxmlformats.org/officeDocument/2006/relationships/image"/><Relationship Id="rId4" Target="../media/image72.png" Type="http://schemas.openxmlformats.org/officeDocument/2006/relationships/image"/><Relationship Id="rId5" Target="../media/image73.png" Type="http://schemas.openxmlformats.org/officeDocument/2006/relationships/image"/><Relationship Id="rId6" Target="../media/image74.png" Type="http://schemas.openxmlformats.org/officeDocument/2006/relationships/image"/><Relationship Id="rId7" Target="../media/image75.svg" Type="http://schemas.openxmlformats.org/officeDocument/2006/relationships/image"/><Relationship Id="rId8" Target="../media/image76.png" Type="http://schemas.openxmlformats.org/officeDocument/2006/relationships/image"/><Relationship Id="rId9" Target="../media/image77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0.xml" Type="http://schemas.openxmlformats.org/officeDocument/2006/relationships/notesSlide"/><Relationship Id="rId3" Target="../media/image97.png" Type="http://schemas.openxmlformats.org/officeDocument/2006/relationships/image"/><Relationship Id="rId4" Target="../media/image98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1.xml" Type="http://schemas.openxmlformats.org/officeDocument/2006/relationships/notesSlide"/><Relationship Id="rId3" Target="../media/image99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png" Type="http://schemas.openxmlformats.org/officeDocument/2006/relationships/image"/><Relationship Id="rId11" Target="../media/image7.png" Type="http://schemas.openxmlformats.org/officeDocument/2006/relationships/image"/><Relationship Id="rId2" Target="../notesSlides/notesSlide22.xml" Type="http://schemas.openxmlformats.org/officeDocument/2006/relationships/notesSlide"/><Relationship Id="rId3" Target="../media/image100.png" Type="http://schemas.openxmlformats.org/officeDocument/2006/relationships/image"/><Relationship Id="rId4" Target="../media/image101.jpeg" Type="http://schemas.openxmlformats.org/officeDocument/2006/relationships/image"/><Relationship Id="rId5" Target="../media/image102.png" Type="http://schemas.openxmlformats.org/officeDocument/2006/relationships/image"/><Relationship Id="rId6" Target="../media/image103.png" Type="http://schemas.openxmlformats.org/officeDocument/2006/relationships/image"/><Relationship Id="rId7" Target="../media/image104.png" Type="http://schemas.openxmlformats.org/officeDocument/2006/relationships/image"/><Relationship Id="rId8" Target="../media/image105.png" Type="http://schemas.openxmlformats.org/officeDocument/2006/relationships/image"/><Relationship Id="rId9" Target="../media/image106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3.xml" Type="http://schemas.openxmlformats.org/officeDocument/2006/relationships/notesSlide"/><Relationship Id="rId3" Target="../media/image107.jpeg" Type="http://schemas.openxmlformats.org/officeDocument/2006/relationships/image"/><Relationship Id="rId4" Target="../media/image108.jpe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6.png" Type="http://schemas.openxmlformats.org/officeDocument/2006/relationships/image"/><Relationship Id="rId11" Target="../media/image117.svg" Type="http://schemas.openxmlformats.org/officeDocument/2006/relationships/image"/><Relationship Id="rId12" Target="../media/image118.png" Type="http://schemas.openxmlformats.org/officeDocument/2006/relationships/image"/><Relationship Id="rId13" Target="../media/image119.svg" Type="http://schemas.openxmlformats.org/officeDocument/2006/relationships/image"/><Relationship Id="rId14" Target="../media/image120.png" Type="http://schemas.openxmlformats.org/officeDocument/2006/relationships/image"/><Relationship Id="rId15" Target="../media/image121.svg" Type="http://schemas.openxmlformats.org/officeDocument/2006/relationships/image"/><Relationship Id="rId16" Target="../media/image122.png" Type="http://schemas.openxmlformats.org/officeDocument/2006/relationships/image"/><Relationship Id="rId17" Target="../media/image123.png" Type="http://schemas.openxmlformats.org/officeDocument/2006/relationships/image"/><Relationship Id="rId18" Target="../media/image96.png" Type="http://schemas.openxmlformats.org/officeDocument/2006/relationships/image"/><Relationship Id="rId19" Target="../media/image6.png" Type="http://schemas.openxmlformats.org/officeDocument/2006/relationships/image"/><Relationship Id="rId2" Target="../notesSlides/notesSlide24.xml" Type="http://schemas.openxmlformats.org/officeDocument/2006/relationships/notesSlide"/><Relationship Id="rId20" Target="../media/image7.png" Type="http://schemas.openxmlformats.org/officeDocument/2006/relationships/image"/><Relationship Id="rId3" Target="../media/image109.png" Type="http://schemas.openxmlformats.org/officeDocument/2006/relationships/image"/><Relationship Id="rId4" Target="../media/image110.svg" Type="http://schemas.openxmlformats.org/officeDocument/2006/relationships/image"/><Relationship Id="rId5" Target="../media/image111.png" Type="http://schemas.openxmlformats.org/officeDocument/2006/relationships/image"/><Relationship Id="rId6" Target="../media/image112.svg" Type="http://schemas.openxmlformats.org/officeDocument/2006/relationships/image"/><Relationship Id="rId7" Target="../media/image113.png" Type="http://schemas.openxmlformats.org/officeDocument/2006/relationships/image"/><Relationship Id="rId8" Target="../media/image114.png" Type="http://schemas.openxmlformats.org/officeDocument/2006/relationships/image"/><Relationship Id="rId9" Target="../media/image115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5.xml" Type="http://schemas.openxmlformats.org/officeDocument/2006/relationships/notesSlide"/><Relationship Id="rId3" Target="../media/image124.png" Type="http://schemas.openxmlformats.org/officeDocument/2006/relationships/image"/><Relationship Id="rId4" Target="../media/image46.png" Type="http://schemas.openxmlformats.org/officeDocument/2006/relationships/image"/><Relationship Id="rId5" Target="../media/image125.png" Type="http://schemas.openxmlformats.org/officeDocument/2006/relationships/image"/><Relationship Id="rId6" Target="../media/image126.png" Type="http://schemas.openxmlformats.org/officeDocument/2006/relationships/image"/><Relationship Id="rId7" Target="../media/image127.png" Type="http://schemas.openxmlformats.org/officeDocument/2006/relationships/image"/><Relationship Id="rId8" Target="../media/image6.png" Type="http://schemas.openxmlformats.org/officeDocument/2006/relationships/image"/><Relationship Id="rId9" Target="../media/image7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6.xml" Type="http://schemas.openxmlformats.org/officeDocument/2006/relationships/notesSlid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7.xml" Type="http://schemas.openxmlformats.org/officeDocument/2006/relationships/notesSlid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8.xml" Type="http://schemas.openxmlformats.org/officeDocument/2006/relationships/notesSlid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4.png" Type="http://schemas.openxmlformats.org/officeDocument/2006/relationships/image"/><Relationship Id="rId11" Target="../media/image135.png" Type="http://schemas.openxmlformats.org/officeDocument/2006/relationships/image"/><Relationship Id="rId12" Target="../media/image6.png" Type="http://schemas.openxmlformats.org/officeDocument/2006/relationships/image"/><Relationship Id="rId13" Target="../media/image7.png" Type="http://schemas.openxmlformats.org/officeDocument/2006/relationships/image"/><Relationship Id="rId2" Target="../notesSlides/notesSlide29.xml" Type="http://schemas.openxmlformats.org/officeDocument/2006/relationships/notesSlide"/><Relationship Id="rId3" Target="../media/image128.png" Type="http://schemas.openxmlformats.org/officeDocument/2006/relationships/image"/><Relationship Id="rId4" Target="https://www.instagram.com/laxteknologi/" TargetMode="External" Type="http://schemas.openxmlformats.org/officeDocument/2006/relationships/hyperlink"/><Relationship Id="rId5" Target="../media/image129.png" Type="http://schemas.openxmlformats.org/officeDocument/2006/relationships/image"/><Relationship Id="rId6" Target="../media/image130.png" Type="http://schemas.openxmlformats.org/officeDocument/2006/relationships/image"/><Relationship Id="rId7" Target="../media/image131.png" Type="http://schemas.openxmlformats.org/officeDocument/2006/relationships/image"/><Relationship Id="rId8" Target="../media/image132.png" Type="http://schemas.openxmlformats.org/officeDocument/2006/relationships/image"/><Relationship Id="rId9" Target="../media/image133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0.xml" Type="http://schemas.openxmlformats.org/officeDocument/2006/relationships/notesSlide"/><Relationship Id="rId3" Target="../media/image136.png" Type="http://schemas.openxmlformats.org/officeDocument/2006/relationships/image"/><Relationship Id="rId4" Target="../media/image137.png" Type="http://schemas.openxmlformats.org/officeDocument/2006/relationships/image"/><Relationship Id="rId5" Target="../media/image138.png" Type="http://schemas.openxmlformats.org/officeDocument/2006/relationships/image"/><Relationship Id="rId6" Target="../media/image139.png" Type="http://schemas.openxmlformats.org/officeDocument/2006/relationships/image"/><Relationship Id="rId7" Target="../media/image14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-3"/>
            <a:ext cx="18288006" cy="12290461"/>
            <a:chOff x="0" y="0"/>
            <a:chExt cx="20409182" cy="137159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409154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0409154">
                  <a:moveTo>
                    <a:pt x="0" y="0"/>
                  </a:moveTo>
                  <a:lnTo>
                    <a:pt x="20409154" y="0"/>
                  </a:lnTo>
                  <a:lnTo>
                    <a:pt x="2040915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58" t="0" r="-458" b="-7"/>
              </a:stretch>
            </a:blip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5432705" y="1431681"/>
            <a:ext cx="2855295" cy="1899348"/>
            <a:chOff x="0" y="0"/>
            <a:chExt cx="3807060" cy="2532464"/>
          </a:xfrm>
        </p:grpSpPr>
        <p:sp>
          <p:nvSpPr>
            <p:cNvPr name="Freeform 5" id="5" descr="A picture containing electronics, projector  Description automatically generated"/>
            <p:cNvSpPr/>
            <p:nvPr/>
          </p:nvSpPr>
          <p:spPr>
            <a:xfrm flipH="false" flipV="false" rot="0">
              <a:off x="0" y="0"/>
              <a:ext cx="3807079" cy="2532507"/>
            </a:xfrm>
            <a:custGeom>
              <a:avLst/>
              <a:gdLst/>
              <a:ahLst/>
              <a:cxnLst/>
              <a:rect r="r" b="b" t="t" l="l"/>
              <a:pathLst>
                <a:path h="2532507" w="3807079">
                  <a:moveTo>
                    <a:pt x="0" y="0"/>
                  </a:moveTo>
                  <a:lnTo>
                    <a:pt x="3807079" y="0"/>
                  </a:lnTo>
                  <a:lnTo>
                    <a:pt x="3807079" y="2532507"/>
                  </a:lnTo>
                  <a:lnTo>
                    <a:pt x="0" y="2532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31385" b="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-10800000">
            <a:off x="-6" y="-3"/>
            <a:ext cx="18288004" cy="10287000"/>
            <a:chOff x="0" y="0"/>
            <a:chExt cx="24384006" cy="13716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gradFill rotWithShape="true">
              <a:gsLst>
                <a:gs pos="0">
                  <a:srgbClr val="1E2551">
                    <a:alpha val="60000"/>
                  </a:srgbClr>
                </a:gs>
                <a:gs pos="54000">
                  <a:srgbClr val="1A1A56">
                    <a:alpha val="68235"/>
                  </a:srgbClr>
                </a:gs>
                <a:gs pos="100000">
                  <a:srgbClr val="11142D">
                    <a:alpha val="100000"/>
                  </a:srgbClr>
                </a:gs>
              </a:gsLst>
              <a:lin ang="10800000"/>
            </a:gradFill>
          </p:spPr>
        </p:sp>
      </p:grpSp>
      <p:grpSp>
        <p:nvGrpSpPr>
          <p:cNvPr name="Group 8" id="8"/>
          <p:cNvGrpSpPr/>
          <p:nvPr/>
        </p:nvGrpSpPr>
        <p:grpSpPr>
          <a:xfrm rot="-10800000">
            <a:off x="2485608" y="0"/>
            <a:ext cx="18288006" cy="10287000"/>
            <a:chOff x="0" y="0"/>
            <a:chExt cx="24384008" cy="13716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gradFill rotWithShape="true">
              <a:gsLst>
                <a:gs pos="0">
                  <a:srgbClr val="1E2551">
                    <a:alpha val="0"/>
                  </a:srgbClr>
                </a:gs>
                <a:gs pos="100000">
                  <a:srgbClr val="11142D">
                    <a:alpha val="100000"/>
                  </a:srgbClr>
                </a:gs>
              </a:gsLst>
              <a:lin ang="10800000"/>
            </a:gra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70991" y="9371108"/>
            <a:ext cx="227886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2381355"/>
            <a:ext cx="15002100" cy="3581550"/>
            <a:chOff x="0" y="0"/>
            <a:chExt cx="20002800" cy="4775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002801" cy="4775400"/>
            </a:xfrm>
            <a:custGeom>
              <a:avLst/>
              <a:gdLst/>
              <a:ahLst/>
              <a:cxnLst/>
              <a:rect r="r" b="b" t="t" l="l"/>
              <a:pathLst>
                <a:path h="4775400" w="20002801">
                  <a:moveTo>
                    <a:pt x="0" y="0"/>
                  </a:moveTo>
                  <a:lnTo>
                    <a:pt x="20002801" y="0"/>
                  </a:lnTo>
                  <a:lnTo>
                    <a:pt x="20002801" y="4775400"/>
                  </a:lnTo>
                  <a:lnTo>
                    <a:pt x="0" y="4775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104775"/>
              <a:ext cx="20002800" cy="4670625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9720"/>
                </a:lnSpc>
              </a:pPr>
              <a:r>
                <a:rPr lang="en-US" b="true" sz="90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Proactive AI-Powered</a:t>
              </a:r>
            </a:p>
            <a:p>
              <a:pPr algn="l">
                <a:lnSpc>
                  <a:spcPts val="9720"/>
                </a:lnSpc>
              </a:pPr>
              <a:r>
                <a:rPr lang="en-US" b="true" sz="90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Perimeter Protection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71000" y="6524387"/>
            <a:ext cx="14126217" cy="456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b="true" sz="36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</a:t>
            </a:r>
            <a:r>
              <a:rPr lang="en-US" b="true" sz="36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or your home, business and more See What Matters</a:t>
            </a:r>
          </a:p>
        </p:txBody>
      </p: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979566" y="1819468"/>
            <a:ext cx="3709706" cy="713791"/>
            <a:chOff x="0" y="0"/>
            <a:chExt cx="4946274" cy="95172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946269" cy="951738"/>
            </a:xfrm>
            <a:custGeom>
              <a:avLst/>
              <a:gdLst/>
              <a:ahLst/>
              <a:cxnLst/>
              <a:rect r="r" b="b" t="t" l="l"/>
              <a:pathLst>
                <a:path h="951738" w="4946269">
                  <a:moveTo>
                    <a:pt x="0" y="0"/>
                  </a:moveTo>
                  <a:lnTo>
                    <a:pt x="4946269" y="0"/>
                  </a:lnTo>
                  <a:lnTo>
                    <a:pt x="4946269" y="951738"/>
                  </a:lnTo>
                  <a:lnTo>
                    <a:pt x="0" y="9517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1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6030800" y="1736284"/>
            <a:ext cx="1285688" cy="880161"/>
          </a:xfrm>
          <a:custGeom>
            <a:avLst/>
            <a:gdLst/>
            <a:ahLst/>
            <a:cxnLst/>
            <a:rect r="r" b="b" t="t" l="l"/>
            <a:pathLst>
              <a:path h="880161" w="1285688">
                <a:moveTo>
                  <a:pt x="0" y="0"/>
                </a:moveTo>
                <a:lnTo>
                  <a:pt x="1285688" y="0"/>
                </a:lnTo>
                <a:lnTo>
                  <a:pt x="1285688" y="880161"/>
                </a:lnTo>
                <a:lnTo>
                  <a:pt x="0" y="8801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2845350" y="770255"/>
            <a:ext cx="12597300" cy="1186061"/>
            <a:chOff x="0" y="0"/>
            <a:chExt cx="16796400" cy="15814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581414"/>
            </a:xfrm>
            <a:custGeom>
              <a:avLst/>
              <a:gdLst/>
              <a:ahLst/>
              <a:cxnLst/>
              <a:rect r="r" b="b" t="t" l="l"/>
              <a:pathLst>
                <a:path h="1581414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581414"/>
                  </a:lnTo>
                  <a:lnTo>
                    <a:pt x="0" y="1581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5242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Meet Monitoreal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02687" y="2973487"/>
            <a:ext cx="10422300" cy="57692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6"/>
              </a:lnSpc>
            </a:pPr>
            <a:r>
              <a:rPr lang="en-US" b="true" sz="27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 are Monitoreal, a global manufacturer of AI-based security surveillance systems. </a:t>
            </a:r>
          </a:p>
          <a:p>
            <a:pPr algn="l">
              <a:lnSpc>
                <a:spcPts val="3726"/>
              </a:lnSpc>
            </a:pPr>
          </a:p>
          <a:p>
            <a:pPr algn="l">
              <a:lnSpc>
                <a:spcPts val="3519"/>
              </a:lnSpc>
            </a:pPr>
            <a:r>
              <a:rPr lang="en-US" sz="25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Our mission is to help people feel secure in their homes and protect their small businesses, by providing innovative solutions that are effective, affordable, and easy to use. </a:t>
            </a:r>
          </a:p>
          <a:p>
            <a:pPr algn="l">
              <a:lnSpc>
                <a:spcPts val="3519"/>
              </a:lnSpc>
            </a:pPr>
          </a:p>
          <a:p>
            <a:pPr algn="l">
              <a:lnSpc>
                <a:spcPts val="3519"/>
              </a:lnSpc>
            </a:pPr>
            <a:r>
              <a:rPr lang="en-US" sz="25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Our intelligent surveillance systems are designed to help you monitor your surroundings in real-time, with customizable alerts and smart audio and light accessories that can help deter intruders.</a:t>
            </a:r>
          </a:p>
          <a:p>
            <a:pPr algn="l">
              <a:lnSpc>
                <a:spcPts val="3519"/>
              </a:lnSpc>
            </a:pPr>
          </a:p>
          <a:p>
            <a:pPr algn="l">
              <a:lnSpc>
                <a:spcPts val="3519"/>
              </a:lnSpc>
            </a:pPr>
            <a:r>
              <a:rPr lang="en-US" sz="25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See what matters with Monitoreal.</a:t>
            </a: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1316412" y="1981142"/>
            <a:ext cx="6971998" cy="8305858"/>
            <a:chOff x="0" y="0"/>
            <a:chExt cx="9295998" cy="1107447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296019" cy="11074527"/>
            </a:xfrm>
            <a:custGeom>
              <a:avLst/>
              <a:gdLst/>
              <a:ahLst/>
              <a:cxnLst/>
              <a:rect r="r" b="b" t="t" l="l"/>
              <a:pathLst>
                <a:path h="11074527" w="9296019">
                  <a:moveTo>
                    <a:pt x="0" y="0"/>
                  </a:moveTo>
                  <a:lnTo>
                    <a:pt x="9296019" y="0"/>
                  </a:lnTo>
                  <a:lnTo>
                    <a:pt x="9296019" y="11074527"/>
                  </a:lnTo>
                  <a:lnTo>
                    <a:pt x="0" y="110745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4" b="6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1562512" y="6802017"/>
            <a:ext cx="6522570" cy="3484983"/>
            <a:chOff x="0" y="0"/>
            <a:chExt cx="8696760" cy="46466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696706" cy="4646676"/>
            </a:xfrm>
            <a:custGeom>
              <a:avLst/>
              <a:gdLst/>
              <a:ahLst/>
              <a:cxnLst/>
              <a:rect r="r" b="b" t="t" l="l"/>
              <a:pathLst>
                <a:path h="4646676" w="8696706">
                  <a:moveTo>
                    <a:pt x="0" y="0"/>
                  </a:moveTo>
                  <a:lnTo>
                    <a:pt x="8696706" y="0"/>
                  </a:lnTo>
                  <a:lnTo>
                    <a:pt x="8696706" y="4646676"/>
                  </a:lnTo>
                  <a:lnTo>
                    <a:pt x="0" y="4646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2845350" y="770255"/>
            <a:ext cx="12597300" cy="1186061"/>
            <a:chOff x="0" y="0"/>
            <a:chExt cx="16796400" cy="158141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796400" cy="1581414"/>
            </a:xfrm>
            <a:custGeom>
              <a:avLst/>
              <a:gdLst/>
              <a:ahLst/>
              <a:cxnLst/>
              <a:rect r="r" b="b" t="t" l="l"/>
              <a:pathLst>
                <a:path h="1581414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581414"/>
                  </a:lnTo>
                  <a:lnTo>
                    <a:pt x="0" y="1581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57150"/>
              <a:ext cx="16796400" cy="15242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Opportunity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802688" y="2173387"/>
            <a:ext cx="16178700" cy="53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b="true" sz="255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Cloud-based security systems have become increasingly vulnerable to hacking</a:t>
            </a:r>
          </a:p>
        </p:txBody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2540712" y="3349651"/>
            <a:ext cx="4923488" cy="1906502"/>
            <a:chOff x="0" y="0"/>
            <a:chExt cx="6564650" cy="254200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564630" cy="2542032"/>
            </a:xfrm>
            <a:custGeom>
              <a:avLst/>
              <a:gdLst/>
              <a:ahLst/>
              <a:cxnLst/>
              <a:rect r="r" b="b" t="t" l="l"/>
              <a:pathLst>
                <a:path h="2542032" w="6564630">
                  <a:moveTo>
                    <a:pt x="0" y="0"/>
                  </a:moveTo>
                  <a:lnTo>
                    <a:pt x="6564630" y="0"/>
                  </a:lnTo>
                  <a:lnTo>
                    <a:pt x="6564630" y="2542032"/>
                  </a:lnTo>
                  <a:lnTo>
                    <a:pt x="0" y="2542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63495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395414" y="3800587"/>
            <a:ext cx="5674801" cy="3151411"/>
            <a:chOff x="0" y="0"/>
            <a:chExt cx="7566402" cy="420188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566406" cy="4201922"/>
            </a:xfrm>
            <a:custGeom>
              <a:avLst/>
              <a:gdLst/>
              <a:ahLst/>
              <a:cxnLst/>
              <a:rect r="r" b="b" t="t" l="l"/>
              <a:pathLst>
                <a:path h="4201922" w="7566406">
                  <a:moveTo>
                    <a:pt x="0" y="0"/>
                  </a:moveTo>
                  <a:lnTo>
                    <a:pt x="7566406" y="0"/>
                  </a:lnTo>
                  <a:lnTo>
                    <a:pt x="7566406" y="4201922"/>
                  </a:lnTo>
                  <a:lnTo>
                    <a:pt x="0" y="42019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019" t="0" r="-658" b="-1"/>
              </a:stretch>
            </a:blip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395394" y="3286013"/>
            <a:ext cx="1326394" cy="514575"/>
            <a:chOff x="0" y="0"/>
            <a:chExt cx="1768526" cy="6861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768475" cy="686054"/>
            </a:xfrm>
            <a:custGeom>
              <a:avLst/>
              <a:gdLst/>
              <a:ahLst/>
              <a:cxnLst/>
              <a:rect r="r" b="b" t="t" l="l"/>
              <a:pathLst>
                <a:path h="686054" w="1768475">
                  <a:moveTo>
                    <a:pt x="0" y="0"/>
                  </a:moveTo>
                  <a:lnTo>
                    <a:pt x="1768475" y="0"/>
                  </a:lnTo>
                  <a:lnTo>
                    <a:pt x="1768475" y="686054"/>
                  </a:lnTo>
                  <a:lnTo>
                    <a:pt x="0" y="686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58" t="0" r="-2" b="-10"/>
              </a:stretch>
            </a:blip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6058462" y="4508666"/>
            <a:ext cx="8090327" cy="4150500"/>
            <a:chOff x="0" y="0"/>
            <a:chExt cx="10787102" cy="55340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787126" cy="5534025"/>
            </a:xfrm>
            <a:custGeom>
              <a:avLst/>
              <a:gdLst/>
              <a:ahLst/>
              <a:cxnLst/>
              <a:rect r="r" b="b" t="t" l="l"/>
              <a:pathLst>
                <a:path h="5534025" w="10787126">
                  <a:moveTo>
                    <a:pt x="0" y="0"/>
                  </a:moveTo>
                  <a:lnTo>
                    <a:pt x="10787126" y="0"/>
                  </a:lnTo>
                  <a:lnTo>
                    <a:pt x="10787126" y="5534025"/>
                  </a:lnTo>
                  <a:lnTo>
                    <a:pt x="0" y="5534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7800900" y="3926888"/>
            <a:ext cx="3014175" cy="514800"/>
            <a:chOff x="0" y="0"/>
            <a:chExt cx="4018900" cy="686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018915" cy="686435"/>
            </a:xfrm>
            <a:custGeom>
              <a:avLst/>
              <a:gdLst/>
              <a:ahLst/>
              <a:cxnLst/>
              <a:rect r="r" b="b" t="t" l="l"/>
              <a:pathLst>
                <a:path h="686435" w="4018915">
                  <a:moveTo>
                    <a:pt x="0" y="0"/>
                  </a:moveTo>
                  <a:lnTo>
                    <a:pt x="4018915" y="0"/>
                  </a:lnTo>
                  <a:lnTo>
                    <a:pt x="4018915" y="686435"/>
                  </a:lnTo>
                  <a:lnTo>
                    <a:pt x="0" y="6864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1"/>
              </a:stretch>
            </a:blip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759789" y="6748912"/>
            <a:ext cx="1758665" cy="378262"/>
            <a:chOff x="0" y="0"/>
            <a:chExt cx="2344886" cy="5043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344928" cy="504317"/>
            </a:xfrm>
            <a:custGeom>
              <a:avLst/>
              <a:gdLst/>
              <a:ahLst/>
              <a:cxnLst/>
              <a:rect r="r" b="b" t="t" l="l"/>
              <a:pathLst>
                <a:path h="504317" w="2344928">
                  <a:moveTo>
                    <a:pt x="0" y="0"/>
                  </a:moveTo>
                  <a:lnTo>
                    <a:pt x="2344928" y="0"/>
                  </a:lnTo>
                  <a:lnTo>
                    <a:pt x="2344928" y="504317"/>
                  </a:lnTo>
                  <a:lnTo>
                    <a:pt x="0" y="5043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1" b="-6"/>
              </a:stretch>
            </a:blip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759788" y="7277400"/>
            <a:ext cx="5674796" cy="1906500"/>
            <a:chOff x="0" y="0"/>
            <a:chExt cx="7566394" cy="25420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566406" cy="2542032"/>
            </a:xfrm>
            <a:custGeom>
              <a:avLst/>
              <a:gdLst/>
              <a:ahLst/>
              <a:cxnLst/>
              <a:rect r="r" b="b" t="t" l="l"/>
              <a:pathLst>
                <a:path h="2542032" w="7566406">
                  <a:moveTo>
                    <a:pt x="0" y="0"/>
                  </a:moveTo>
                  <a:lnTo>
                    <a:pt x="7566406" y="0"/>
                  </a:lnTo>
                  <a:lnTo>
                    <a:pt x="7566406" y="2542032"/>
                  </a:lnTo>
                  <a:lnTo>
                    <a:pt x="0" y="2542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grpSp>
        <p:nvGrpSpPr>
          <p:cNvPr name="Group 24" id="24"/>
          <p:cNvGrpSpPr>
            <a:grpSpLocks noChangeAspect="true"/>
          </p:cNvGrpSpPr>
          <p:nvPr/>
        </p:nvGrpSpPr>
        <p:grpSpPr>
          <a:xfrm rot="0">
            <a:off x="12540710" y="2862320"/>
            <a:ext cx="3001171" cy="378261"/>
            <a:chOff x="0" y="0"/>
            <a:chExt cx="4001562" cy="50434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001516" cy="504317"/>
            </a:xfrm>
            <a:custGeom>
              <a:avLst/>
              <a:gdLst/>
              <a:ahLst/>
              <a:cxnLst/>
              <a:rect r="r" b="b" t="t" l="l"/>
              <a:pathLst>
                <a:path h="504317" w="4001516">
                  <a:moveTo>
                    <a:pt x="0" y="0"/>
                  </a:moveTo>
                  <a:lnTo>
                    <a:pt x="4001516" y="0"/>
                  </a:lnTo>
                  <a:lnTo>
                    <a:pt x="4001516" y="504317"/>
                  </a:lnTo>
                  <a:lnTo>
                    <a:pt x="0" y="5043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-1" b="-3495"/>
              </a:stretch>
            </a:blipFill>
          </p:spPr>
        </p:sp>
      </p:grpSp>
      <p:grpSp>
        <p:nvGrpSpPr>
          <p:cNvPr name="Group 26" id="26"/>
          <p:cNvGrpSpPr>
            <a:grpSpLocks noChangeAspect="true"/>
          </p:cNvGrpSpPr>
          <p:nvPr/>
        </p:nvGrpSpPr>
        <p:grpSpPr>
          <a:xfrm rot="0">
            <a:off x="14486378" y="5375508"/>
            <a:ext cx="1578575" cy="514575"/>
            <a:chOff x="0" y="0"/>
            <a:chExt cx="2104766" cy="6861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04771" cy="686054"/>
            </a:xfrm>
            <a:custGeom>
              <a:avLst/>
              <a:gdLst/>
              <a:ahLst/>
              <a:cxnLst/>
              <a:rect r="r" b="b" t="t" l="l"/>
              <a:pathLst>
                <a:path h="686054" w="2104771">
                  <a:moveTo>
                    <a:pt x="0" y="0"/>
                  </a:moveTo>
                  <a:lnTo>
                    <a:pt x="2104771" y="0"/>
                  </a:lnTo>
                  <a:lnTo>
                    <a:pt x="2104771" y="686054"/>
                  </a:lnTo>
                  <a:lnTo>
                    <a:pt x="0" y="686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-2" b="-6"/>
              </a:stretch>
            </a:blipFill>
          </p:spPr>
        </p:sp>
      </p:grpSp>
      <p:grpSp>
        <p:nvGrpSpPr>
          <p:cNvPr name="Group 28" id="28"/>
          <p:cNvGrpSpPr>
            <a:grpSpLocks noChangeAspect="true"/>
          </p:cNvGrpSpPr>
          <p:nvPr/>
        </p:nvGrpSpPr>
        <p:grpSpPr>
          <a:xfrm rot="0">
            <a:off x="13010138" y="5994000"/>
            <a:ext cx="4834200" cy="3543675"/>
            <a:chOff x="0" y="0"/>
            <a:chExt cx="6445600" cy="47249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445631" cy="4724908"/>
            </a:xfrm>
            <a:custGeom>
              <a:avLst/>
              <a:gdLst/>
              <a:ahLst/>
              <a:cxnLst/>
              <a:rect r="r" b="b" t="t" l="l"/>
              <a:pathLst>
                <a:path h="4724908" w="6445631">
                  <a:moveTo>
                    <a:pt x="0" y="0"/>
                  </a:moveTo>
                  <a:lnTo>
                    <a:pt x="6445631" y="0"/>
                  </a:lnTo>
                  <a:lnTo>
                    <a:pt x="6445631" y="4724908"/>
                  </a:lnTo>
                  <a:lnTo>
                    <a:pt x="0" y="4724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1379" t="0" r="0" b="-1"/>
              </a:stretch>
            </a:blipFill>
          </p:spPr>
        </p:sp>
      </p:grpSp>
      <p:grpSp>
        <p:nvGrpSpPr>
          <p:cNvPr name="Group 30" id="30"/>
          <p:cNvGrpSpPr>
            <a:grpSpLocks noChangeAspect="true"/>
          </p:cNvGrpSpPr>
          <p:nvPr/>
        </p:nvGrpSpPr>
        <p:grpSpPr>
          <a:xfrm rot="0">
            <a:off x="6911888" y="8316262"/>
            <a:ext cx="2509988" cy="514575"/>
            <a:chOff x="0" y="0"/>
            <a:chExt cx="3346650" cy="6861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46704" cy="686054"/>
            </a:xfrm>
            <a:custGeom>
              <a:avLst/>
              <a:gdLst/>
              <a:ahLst/>
              <a:cxnLst/>
              <a:rect r="r" b="b" t="t" l="l"/>
              <a:pathLst>
                <a:path h="686054" w="3346704">
                  <a:moveTo>
                    <a:pt x="0" y="0"/>
                  </a:moveTo>
                  <a:lnTo>
                    <a:pt x="3346704" y="0"/>
                  </a:lnTo>
                  <a:lnTo>
                    <a:pt x="3346704" y="686054"/>
                  </a:lnTo>
                  <a:lnTo>
                    <a:pt x="0" y="686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4519" t="-13429" r="-4859" b="-6"/>
              </a:stretch>
            </a:blipFill>
          </p:spPr>
        </p:sp>
      </p:grpSp>
      <p:grpSp>
        <p:nvGrpSpPr>
          <p:cNvPr name="Group 32" id="32"/>
          <p:cNvGrpSpPr>
            <a:grpSpLocks noChangeAspect="true"/>
          </p:cNvGrpSpPr>
          <p:nvPr/>
        </p:nvGrpSpPr>
        <p:grpSpPr>
          <a:xfrm rot="0">
            <a:off x="6911888" y="8927138"/>
            <a:ext cx="6878926" cy="1068225"/>
            <a:chOff x="0" y="0"/>
            <a:chExt cx="9171902" cy="14243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9171940" cy="1424305"/>
            </a:xfrm>
            <a:custGeom>
              <a:avLst/>
              <a:gdLst/>
              <a:ahLst/>
              <a:cxnLst/>
              <a:rect r="r" b="b" t="t" l="l"/>
              <a:pathLst>
                <a:path h="1424305" w="9171940">
                  <a:moveTo>
                    <a:pt x="0" y="0"/>
                  </a:moveTo>
                  <a:lnTo>
                    <a:pt x="9171940" y="0"/>
                  </a:lnTo>
                  <a:lnTo>
                    <a:pt x="9171940" y="1424305"/>
                  </a:lnTo>
                  <a:lnTo>
                    <a:pt x="0" y="1424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-13419" r="0" b="-6032"/>
              </a:stretch>
            </a:blipFill>
          </p:spPr>
        </p:sp>
      </p:grpSp>
      <p:grpSp>
        <p:nvGrpSpPr>
          <p:cNvPr name="Group 34" id="34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-4" b="6"/>
              </a:stretch>
            </a:blipFill>
          </p:spPr>
        </p:sp>
      </p:grpSp>
      <p:sp>
        <p:nvSpPr>
          <p:cNvPr name="Freeform 36" id="36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2845350" y="770255"/>
            <a:ext cx="12597300" cy="1186061"/>
            <a:chOff x="0" y="0"/>
            <a:chExt cx="16796400" cy="15814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581414"/>
            </a:xfrm>
            <a:custGeom>
              <a:avLst/>
              <a:gdLst/>
              <a:ahLst/>
              <a:cxnLst/>
              <a:rect r="r" b="b" t="t" l="l"/>
              <a:pathLst>
                <a:path h="1581414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581414"/>
                  </a:lnTo>
                  <a:lnTo>
                    <a:pt x="0" y="1581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5242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Solution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02688" y="2173387"/>
            <a:ext cx="8503500" cy="53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b="true" sz="255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Monitoreal’s key features include: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901544" y="3289687"/>
            <a:ext cx="2783550" cy="556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No cloud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901543" y="4845450"/>
            <a:ext cx="3294300" cy="101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Connect any camera brand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901544" y="6515512"/>
            <a:ext cx="3576000" cy="101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Integrate alarms with relays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594532" y="3289687"/>
            <a:ext cx="3482850" cy="556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Real-time alerts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594307" y="4845450"/>
            <a:ext cx="4696950" cy="556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One-time purchase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594382" y="6515512"/>
            <a:ext cx="3482850" cy="101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Absolute data privacy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901538" y="8299875"/>
            <a:ext cx="3192600" cy="101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Bolt-on or new installations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594526" y="8299875"/>
            <a:ext cx="3891900" cy="101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Electrical device automation</a:t>
            </a:r>
          </a:p>
        </p:txBody>
      </p: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1476320" y="3054938"/>
            <a:ext cx="979200" cy="979200"/>
            <a:chOff x="0" y="0"/>
            <a:chExt cx="1305600" cy="13056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305560" cy="1305560"/>
            </a:xfrm>
            <a:custGeom>
              <a:avLst/>
              <a:gdLst/>
              <a:ahLst/>
              <a:cxnLst/>
              <a:rect r="r" b="b" t="t" l="l"/>
              <a:pathLst>
                <a:path h="1305560" w="1305560">
                  <a:moveTo>
                    <a:pt x="0" y="0"/>
                  </a:moveTo>
                  <a:lnTo>
                    <a:pt x="1305560" y="0"/>
                  </a:lnTo>
                  <a:lnTo>
                    <a:pt x="1305560" y="1305560"/>
                  </a:lnTo>
                  <a:lnTo>
                    <a:pt x="0" y="1305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3" b="-3"/>
              </a:stretch>
            </a:blip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1547982" y="6492207"/>
            <a:ext cx="835875" cy="835875"/>
            <a:chOff x="0" y="0"/>
            <a:chExt cx="1114500" cy="11145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14552" cy="1114552"/>
            </a:xfrm>
            <a:custGeom>
              <a:avLst/>
              <a:gdLst/>
              <a:ahLst/>
              <a:cxnLst/>
              <a:rect r="r" b="b" t="t" l="l"/>
              <a:pathLst>
                <a:path h="1114552" w="1114552">
                  <a:moveTo>
                    <a:pt x="0" y="0"/>
                  </a:moveTo>
                  <a:lnTo>
                    <a:pt x="1114552" y="0"/>
                  </a:lnTo>
                  <a:lnTo>
                    <a:pt x="1114552" y="1114552"/>
                  </a:lnTo>
                  <a:lnTo>
                    <a:pt x="0" y="11145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4" b="4"/>
              </a:stretch>
            </a:blip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7668787" y="3126600"/>
            <a:ext cx="520917" cy="835875"/>
            <a:chOff x="0" y="0"/>
            <a:chExt cx="694556" cy="11145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94563" cy="1114552"/>
            </a:xfrm>
            <a:custGeom>
              <a:avLst/>
              <a:gdLst/>
              <a:ahLst/>
              <a:cxnLst/>
              <a:rect r="r" b="b" t="t" l="l"/>
              <a:pathLst>
                <a:path h="1114552" w="694563">
                  <a:moveTo>
                    <a:pt x="0" y="0"/>
                  </a:moveTo>
                  <a:lnTo>
                    <a:pt x="694563" y="0"/>
                  </a:lnTo>
                  <a:lnTo>
                    <a:pt x="694563" y="1114552"/>
                  </a:lnTo>
                  <a:lnTo>
                    <a:pt x="0" y="11145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9889" t="-10458" r="-21208" b="-13543"/>
              </a:stretch>
            </a:blip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487644" y="4773580"/>
            <a:ext cx="956543" cy="979200"/>
            <a:chOff x="0" y="0"/>
            <a:chExt cx="1275390" cy="13056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275334" cy="1305560"/>
            </a:xfrm>
            <a:custGeom>
              <a:avLst/>
              <a:gdLst/>
              <a:ahLst/>
              <a:cxnLst/>
              <a:rect r="r" b="b" t="t" l="l"/>
              <a:pathLst>
                <a:path h="1305560" w="1275334">
                  <a:moveTo>
                    <a:pt x="0" y="0"/>
                  </a:moveTo>
                  <a:lnTo>
                    <a:pt x="1275334" y="0"/>
                  </a:lnTo>
                  <a:lnTo>
                    <a:pt x="1275334" y="1305560"/>
                  </a:lnTo>
                  <a:lnTo>
                    <a:pt x="0" y="1305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4" b="-5"/>
              </a:stretch>
            </a:blipFill>
          </p:spPr>
        </p:sp>
      </p:grpSp>
      <p:grpSp>
        <p:nvGrpSpPr>
          <p:cNvPr name="Group 24" id="24"/>
          <p:cNvGrpSpPr>
            <a:grpSpLocks noChangeAspect="true"/>
          </p:cNvGrpSpPr>
          <p:nvPr/>
        </p:nvGrpSpPr>
        <p:grpSpPr>
          <a:xfrm rot="0">
            <a:off x="7511343" y="4739512"/>
            <a:ext cx="835875" cy="835875"/>
            <a:chOff x="0" y="0"/>
            <a:chExt cx="1114500" cy="11145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114552" cy="1114552"/>
            </a:xfrm>
            <a:custGeom>
              <a:avLst/>
              <a:gdLst/>
              <a:ahLst/>
              <a:cxnLst/>
              <a:rect r="r" b="b" t="t" l="l"/>
              <a:pathLst>
                <a:path h="1114552" w="1114552">
                  <a:moveTo>
                    <a:pt x="0" y="0"/>
                  </a:moveTo>
                  <a:lnTo>
                    <a:pt x="1114552" y="0"/>
                  </a:lnTo>
                  <a:lnTo>
                    <a:pt x="1114552" y="1114552"/>
                  </a:lnTo>
                  <a:lnTo>
                    <a:pt x="0" y="11145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4" b="4"/>
              </a:stretch>
            </a:blipFill>
          </p:spPr>
        </p:sp>
      </p:grpSp>
      <p:grpSp>
        <p:nvGrpSpPr>
          <p:cNvPr name="Group 26" id="26"/>
          <p:cNvGrpSpPr>
            <a:grpSpLocks noChangeAspect="true"/>
          </p:cNvGrpSpPr>
          <p:nvPr/>
        </p:nvGrpSpPr>
        <p:grpSpPr>
          <a:xfrm rot="0">
            <a:off x="7511306" y="6352443"/>
            <a:ext cx="835875" cy="835875"/>
            <a:chOff x="0" y="0"/>
            <a:chExt cx="1114500" cy="11145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114552" cy="1114552"/>
            </a:xfrm>
            <a:custGeom>
              <a:avLst/>
              <a:gdLst/>
              <a:ahLst/>
              <a:cxnLst/>
              <a:rect r="r" b="b" t="t" l="l"/>
              <a:pathLst>
                <a:path h="1114552" w="1114552">
                  <a:moveTo>
                    <a:pt x="0" y="0"/>
                  </a:moveTo>
                  <a:lnTo>
                    <a:pt x="1114552" y="0"/>
                  </a:lnTo>
                  <a:lnTo>
                    <a:pt x="1114552" y="1114552"/>
                  </a:lnTo>
                  <a:lnTo>
                    <a:pt x="0" y="11145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4" b="4"/>
              </a:stretch>
            </a:blipFill>
          </p:spPr>
        </p:sp>
      </p:grpSp>
      <p:grpSp>
        <p:nvGrpSpPr>
          <p:cNvPr name="Group 28" id="28"/>
          <p:cNvGrpSpPr>
            <a:grpSpLocks noChangeAspect="true"/>
          </p:cNvGrpSpPr>
          <p:nvPr/>
        </p:nvGrpSpPr>
        <p:grpSpPr>
          <a:xfrm rot="0">
            <a:off x="7511325" y="8344688"/>
            <a:ext cx="835875" cy="835875"/>
            <a:chOff x="0" y="0"/>
            <a:chExt cx="1114500" cy="11145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114552" cy="1114552"/>
            </a:xfrm>
            <a:custGeom>
              <a:avLst/>
              <a:gdLst/>
              <a:ahLst/>
              <a:cxnLst/>
              <a:rect r="r" b="b" t="t" l="l"/>
              <a:pathLst>
                <a:path h="1114552" w="1114552">
                  <a:moveTo>
                    <a:pt x="0" y="0"/>
                  </a:moveTo>
                  <a:lnTo>
                    <a:pt x="1114552" y="0"/>
                  </a:lnTo>
                  <a:lnTo>
                    <a:pt x="1114552" y="1114552"/>
                  </a:lnTo>
                  <a:lnTo>
                    <a:pt x="0" y="11145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4" b="4"/>
              </a:stretch>
            </a:blipFill>
          </p:spPr>
        </p:sp>
      </p:grpSp>
      <p:grpSp>
        <p:nvGrpSpPr>
          <p:cNvPr name="Group 30" id="30"/>
          <p:cNvGrpSpPr>
            <a:grpSpLocks noChangeAspect="true"/>
          </p:cNvGrpSpPr>
          <p:nvPr/>
        </p:nvGrpSpPr>
        <p:grpSpPr>
          <a:xfrm rot="0">
            <a:off x="1547982" y="8344688"/>
            <a:ext cx="835875" cy="835875"/>
            <a:chOff x="0" y="0"/>
            <a:chExt cx="1114500" cy="11145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114552" cy="1114552"/>
            </a:xfrm>
            <a:custGeom>
              <a:avLst/>
              <a:gdLst/>
              <a:ahLst/>
              <a:cxnLst/>
              <a:rect r="r" b="b" t="t" l="l"/>
              <a:pathLst>
                <a:path h="1114552" w="1114552">
                  <a:moveTo>
                    <a:pt x="0" y="0"/>
                  </a:moveTo>
                  <a:lnTo>
                    <a:pt x="1114552" y="0"/>
                  </a:lnTo>
                  <a:lnTo>
                    <a:pt x="1114552" y="1114552"/>
                  </a:lnTo>
                  <a:lnTo>
                    <a:pt x="0" y="11145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4" b="4"/>
              </a:stretch>
            </a:blipFill>
          </p:spPr>
        </p:sp>
      </p:grpSp>
      <p:grpSp>
        <p:nvGrpSpPr>
          <p:cNvPr name="Group 32" id="32"/>
          <p:cNvGrpSpPr>
            <a:grpSpLocks noChangeAspect="true"/>
          </p:cNvGrpSpPr>
          <p:nvPr/>
        </p:nvGrpSpPr>
        <p:grpSpPr>
          <a:xfrm rot="0">
            <a:off x="14577963" y="1514438"/>
            <a:ext cx="2016315" cy="1997217"/>
            <a:chOff x="0" y="0"/>
            <a:chExt cx="2688420" cy="266295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688463" cy="2662936"/>
            </a:xfrm>
            <a:custGeom>
              <a:avLst/>
              <a:gdLst/>
              <a:ahLst/>
              <a:cxnLst/>
              <a:rect r="r" b="b" t="t" l="l"/>
              <a:pathLst>
                <a:path h="2662936" w="2688463">
                  <a:moveTo>
                    <a:pt x="0" y="0"/>
                  </a:moveTo>
                  <a:lnTo>
                    <a:pt x="2688463" y="0"/>
                  </a:lnTo>
                  <a:lnTo>
                    <a:pt x="2688463" y="2662936"/>
                  </a:lnTo>
                  <a:lnTo>
                    <a:pt x="0" y="2662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-337422" b="0"/>
              </a:stretch>
            </a:blipFill>
          </p:spPr>
        </p:sp>
      </p:grpSp>
      <p:grpSp>
        <p:nvGrpSpPr>
          <p:cNvPr name="Group 34" id="34"/>
          <p:cNvGrpSpPr>
            <a:grpSpLocks noChangeAspect="true"/>
          </p:cNvGrpSpPr>
          <p:nvPr/>
        </p:nvGrpSpPr>
        <p:grpSpPr>
          <a:xfrm rot="0">
            <a:off x="14662615" y="7675646"/>
            <a:ext cx="1729185" cy="1997217"/>
            <a:chOff x="0" y="0"/>
            <a:chExt cx="2305580" cy="2662956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305558" cy="2662936"/>
            </a:xfrm>
            <a:custGeom>
              <a:avLst/>
              <a:gdLst/>
              <a:ahLst/>
              <a:cxnLst/>
              <a:rect r="r" b="b" t="t" l="l"/>
              <a:pathLst>
                <a:path h="2662936" w="2305558">
                  <a:moveTo>
                    <a:pt x="0" y="0"/>
                  </a:moveTo>
                  <a:lnTo>
                    <a:pt x="2305558" y="0"/>
                  </a:lnTo>
                  <a:lnTo>
                    <a:pt x="2305558" y="2662936"/>
                  </a:lnTo>
                  <a:lnTo>
                    <a:pt x="0" y="2662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410064" t="0" r="-4" b="0"/>
              </a:stretch>
            </a:blip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14756674" y="3180446"/>
            <a:ext cx="1541137" cy="282037"/>
            <a:chOff x="0" y="0"/>
            <a:chExt cx="2054850" cy="37605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9525" y="9525"/>
              <a:ext cx="2035810" cy="357124"/>
            </a:xfrm>
            <a:custGeom>
              <a:avLst/>
              <a:gdLst/>
              <a:ahLst/>
              <a:cxnLst/>
              <a:rect r="r" b="b" t="t" l="l"/>
              <a:pathLst>
                <a:path h="357124" w="2035810">
                  <a:moveTo>
                    <a:pt x="0" y="59563"/>
                  </a:moveTo>
                  <a:cubicBezTo>
                    <a:pt x="0" y="26670"/>
                    <a:pt x="27813" y="0"/>
                    <a:pt x="62103" y="0"/>
                  </a:cubicBezTo>
                  <a:lnTo>
                    <a:pt x="1973707" y="0"/>
                  </a:lnTo>
                  <a:cubicBezTo>
                    <a:pt x="2007997" y="0"/>
                    <a:pt x="2035810" y="26670"/>
                    <a:pt x="2035810" y="59563"/>
                  </a:cubicBezTo>
                  <a:lnTo>
                    <a:pt x="2035810" y="297561"/>
                  </a:lnTo>
                  <a:cubicBezTo>
                    <a:pt x="2035810" y="330454"/>
                    <a:pt x="2007997" y="357124"/>
                    <a:pt x="1973707" y="357124"/>
                  </a:cubicBezTo>
                  <a:lnTo>
                    <a:pt x="62103" y="357124"/>
                  </a:lnTo>
                  <a:cubicBezTo>
                    <a:pt x="27813" y="357124"/>
                    <a:pt x="0" y="330454"/>
                    <a:pt x="0" y="29756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2054860" cy="376174"/>
            </a:xfrm>
            <a:custGeom>
              <a:avLst/>
              <a:gdLst/>
              <a:ahLst/>
              <a:cxnLst/>
              <a:rect r="r" b="b" t="t" l="l"/>
              <a:pathLst>
                <a:path h="376174" w="2054860">
                  <a:moveTo>
                    <a:pt x="0" y="69088"/>
                  </a:moveTo>
                  <a:cubicBezTo>
                    <a:pt x="0" y="30480"/>
                    <a:pt x="32512" y="0"/>
                    <a:pt x="71628" y="0"/>
                  </a:cubicBezTo>
                  <a:lnTo>
                    <a:pt x="1983232" y="0"/>
                  </a:lnTo>
                  <a:lnTo>
                    <a:pt x="1983232" y="9525"/>
                  </a:lnTo>
                  <a:lnTo>
                    <a:pt x="1983232" y="0"/>
                  </a:lnTo>
                  <a:cubicBezTo>
                    <a:pt x="2022348" y="0"/>
                    <a:pt x="2054860" y="30480"/>
                    <a:pt x="2054860" y="69088"/>
                  </a:cubicBezTo>
                  <a:lnTo>
                    <a:pt x="2045335" y="69088"/>
                  </a:lnTo>
                  <a:lnTo>
                    <a:pt x="2054860" y="69088"/>
                  </a:lnTo>
                  <a:lnTo>
                    <a:pt x="2054860" y="307086"/>
                  </a:lnTo>
                  <a:lnTo>
                    <a:pt x="2045335" y="307086"/>
                  </a:lnTo>
                  <a:lnTo>
                    <a:pt x="2054860" y="307086"/>
                  </a:lnTo>
                  <a:cubicBezTo>
                    <a:pt x="2054860" y="345567"/>
                    <a:pt x="2022348" y="376174"/>
                    <a:pt x="1983232" y="376174"/>
                  </a:cubicBezTo>
                  <a:lnTo>
                    <a:pt x="1983232" y="366649"/>
                  </a:lnTo>
                  <a:lnTo>
                    <a:pt x="1983232" y="376174"/>
                  </a:lnTo>
                  <a:lnTo>
                    <a:pt x="71628" y="376174"/>
                  </a:lnTo>
                  <a:lnTo>
                    <a:pt x="71628" y="366649"/>
                  </a:lnTo>
                  <a:lnTo>
                    <a:pt x="71628" y="376174"/>
                  </a:lnTo>
                  <a:cubicBezTo>
                    <a:pt x="32512" y="376047"/>
                    <a:pt x="0" y="345567"/>
                    <a:pt x="0" y="307086"/>
                  </a:cubicBezTo>
                  <a:lnTo>
                    <a:pt x="0" y="69088"/>
                  </a:lnTo>
                  <a:lnTo>
                    <a:pt x="9525" y="69088"/>
                  </a:lnTo>
                  <a:lnTo>
                    <a:pt x="0" y="69088"/>
                  </a:lnTo>
                  <a:moveTo>
                    <a:pt x="19050" y="69088"/>
                  </a:moveTo>
                  <a:lnTo>
                    <a:pt x="19050" y="307086"/>
                  </a:lnTo>
                  <a:lnTo>
                    <a:pt x="9525" y="307086"/>
                  </a:lnTo>
                  <a:lnTo>
                    <a:pt x="19050" y="307086"/>
                  </a:lnTo>
                  <a:cubicBezTo>
                    <a:pt x="19050" y="334264"/>
                    <a:pt x="42164" y="357124"/>
                    <a:pt x="71628" y="357124"/>
                  </a:cubicBezTo>
                  <a:lnTo>
                    <a:pt x="1983232" y="357124"/>
                  </a:lnTo>
                  <a:cubicBezTo>
                    <a:pt x="2012696" y="357124"/>
                    <a:pt x="2035810" y="334391"/>
                    <a:pt x="2035810" y="307086"/>
                  </a:cubicBezTo>
                  <a:lnTo>
                    <a:pt x="2035810" y="69088"/>
                  </a:lnTo>
                  <a:cubicBezTo>
                    <a:pt x="2035810" y="41910"/>
                    <a:pt x="2012696" y="19050"/>
                    <a:pt x="1983232" y="19050"/>
                  </a:cubicBezTo>
                  <a:lnTo>
                    <a:pt x="71628" y="19050"/>
                  </a:lnTo>
                  <a:lnTo>
                    <a:pt x="71628" y="9525"/>
                  </a:lnTo>
                  <a:lnTo>
                    <a:pt x="71628" y="19050"/>
                  </a:lnTo>
                  <a:cubicBezTo>
                    <a:pt x="42164" y="19050"/>
                    <a:pt x="19050" y="41783"/>
                    <a:pt x="19050" y="6908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14574075" y="3035625"/>
            <a:ext cx="1948950" cy="573750"/>
            <a:chOff x="0" y="0"/>
            <a:chExt cx="2598600" cy="7650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598600" cy="765000"/>
            </a:xfrm>
            <a:custGeom>
              <a:avLst/>
              <a:gdLst/>
              <a:ahLst/>
              <a:cxnLst/>
              <a:rect r="r" b="b" t="t" l="l"/>
              <a:pathLst>
                <a:path h="765000" w="2598600">
                  <a:moveTo>
                    <a:pt x="0" y="0"/>
                  </a:moveTo>
                  <a:lnTo>
                    <a:pt x="2598600" y="0"/>
                  </a:lnTo>
                  <a:lnTo>
                    <a:pt x="2598600" y="765000"/>
                  </a:lnTo>
                  <a:lnTo>
                    <a:pt x="0" y="765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47625"/>
              <a:ext cx="2598600" cy="812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104"/>
                </a:lnSpc>
              </a:pPr>
              <a:r>
                <a:rPr lang="en-US" sz="2250">
                  <a:solidFill>
                    <a:srgbClr val="1E255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Assistants</a:t>
              </a:r>
            </a:p>
          </p:txBody>
        </p:sp>
      </p:grpSp>
      <p:grpSp>
        <p:nvGrpSpPr>
          <p:cNvPr name="Group 42" id="42"/>
          <p:cNvGrpSpPr>
            <a:grpSpLocks noChangeAspect="true"/>
          </p:cNvGrpSpPr>
          <p:nvPr/>
        </p:nvGrpSpPr>
        <p:grpSpPr>
          <a:xfrm rot="0">
            <a:off x="14763818" y="3644356"/>
            <a:ext cx="1526757" cy="1997217"/>
            <a:chOff x="0" y="0"/>
            <a:chExt cx="2035676" cy="2662956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2035683" cy="2662936"/>
            </a:xfrm>
            <a:custGeom>
              <a:avLst/>
              <a:gdLst/>
              <a:ahLst/>
              <a:cxnLst/>
              <a:rect r="r" b="b" t="t" l="l"/>
              <a:pathLst>
                <a:path h="2662936" w="2035683">
                  <a:moveTo>
                    <a:pt x="0" y="0"/>
                  </a:moveTo>
                  <a:lnTo>
                    <a:pt x="2035683" y="0"/>
                  </a:lnTo>
                  <a:lnTo>
                    <a:pt x="2035683" y="2662936"/>
                  </a:lnTo>
                  <a:lnTo>
                    <a:pt x="0" y="2662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64341" t="0" r="-313348" b="0"/>
              </a:stretch>
            </a:blipFill>
          </p:spPr>
        </p:sp>
      </p:grpSp>
      <p:grpSp>
        <p:nvGrpSpPr>
          <p:cNvPr name="Group 44" id="44"/>
          <p:cNvGrpSpPr>
            <a:grpSpLocks noChangeAspect="true"/>
          </p:cNvGrpSpPr>
          <p:nvPr/>
        </p:nvGrpSpPr>
        <p:grpSpPr>
          <a:xfrm rot="0">
            <a:off x="14529488" y="5774310"/>
            <a:ext cx="2113231" cy="1997217"/>
            <a:chOff x="0" y="0"/>
            <a:chExt cx="2817642" cy="2662956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817622" cy="2662936"/>
            </a:xfrm>
            <a:custGeom>
              <a:avLst/>
              <a:gdLst/>
              <a:ahLst/>
              <a:cxnLst/>
              <a:rect r="r" b="b" t="t" l="l"/>
              <a:pathLst>
                <a:path h="2662936" w="2817622">
                  <a:moveTo>
                    <a:pt x="0" y="0"/>
                  </a:moveTo>
                  <a:lnTo>
                    <a:pt x="2817622" y="0"/>
                  </a:lnTo>
                  <a:lnTo>
                    <a:pt x="2817622" y="2662936"/>
                  </a:lnTo>
                  <a:lnTo>
                    <a:pt x="0" y="2662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212483" t="0" r="-104887" b="0"/>
              </a:stretch>
            </a:blipFill>
          </p:spPr>
        </p:sp>
      </p:grpSp>
      <p:grpSp>
        <p:nvGrpSpPr>
          <p:cNvPr name="Group 46" id="46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-4" b="6"/>
              </a:stretch>
            </a:blipFill>
          </p:spPr>
        </p:sp>
      </p:grpSp>
      <p:sp>
        <p:nvSpPr>
          <p:cNvPr name="Freeform 48" id="48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2845350" y="770255"/>
            <a:ext cx="12597300" cy="1186061"/>
            <a:chOff x="0" y="0"/>
            <a:chExt cx="16796400" cy="15814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581414"/>
            </a:xfrm>
            <a:custGeom>
              <a:avLst/>
              <a:gdLst/>
              <a:ahLst/>
              <a:cxnLst/>
              <a:rect r="r" b="b" t="t" l="l"/>
              <a:pathLst>
                <a:path h="1581414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581414"/>
                  </a:lnTo>
                  <a:lnTo>
                    <a:pt x="0" y="1581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5242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Smart Object Detection</a:t>
              </a:r>
            </a:p>
          </p:txBody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6720246" y="2603674"/>
            <a:ext cx="9232301" cy="6279596"/>
            <a:chOff x="0" y="0"/>
            <a:chExt cx="14239458" cy="968534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239494" cy="9685401"/>
            </a:xfrm>
            <a:custGeom>
              <a:avLst/>
              <a:gdLst/>
              <a:ahLst/>
              <a:cxnLst/>
              <a:rect r="r" b="b" t="t" l="l"/>
              <a:pathLst>
                <a:path h="9685401" w="14239494">
                  <a:moveTo>
                    <a:pt x="0" y="0"/>
                  </a:moveTo>
                  <a:lnTo>
                    <a:pt x="14239494" y="0"/>
                  </a:lnTo>
                  <a:lnTo>
                    <a:pt x="14239494" y="9685401"/>
                  </a:lnTo>
                  <a:lnTo>
                    <a:pt x="0" y="96854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757389" y="3960251"/>
            <a:ext cx="5467350" cy="2867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25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24+ object classifications available</a:t>
            </a:r>
          </a:p>
          <a:p>
            <a:pPr algn="l">
              <a:lnSpc>
                <a:spcPts val="2897"/>
              </a:lnSpc>
            </a:pPr>
          </a:p>
          <a:p>
            <a:pPr algn="l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AI-based smart object detection technology</a:t>
            </a:r>
          </a:p>
        </p:txBody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4" b="6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1562512" y="6802017"/>
            <a:ext cx="6522570" cy="3484983"/>
            <a:chOff x="0" y="0"/>
            <a:chExt cx="8696760" cy="46466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696706" cy="4646676"/>
            </a:xfrm>
            <a:custGeom>
              <a:avLst/>
              <a:gdLst/>
              <a:ahLst/>
              <a:cxnLst/>
              <a:rect r="r" b="b" t="t" l="l"/>
              <a:pathLst>
                <a:path h="4646676" w="8696706">
                  <a:moveTo>
                    <a:pt x="0" y="0"/>
                  </a:moveTo>
                  <a:lnTo>
                    <a:pt x="8696706" y="0"/>
                  </a:lnTo>
                  <a:lnTo>
                    <a:pt x="8696706" y="4646676"/>
                  </a:lnTo>
                  <a:lnTo>
                    <a:pt x="0" y="46466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5" id="5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2058300" y="770250"/>
            <a:ext cx="14171400" cy="1186061"/>
            <a:chOff x="0" y="0"/>
            <a:chExt cx="18895200" cy="158141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895200" cy="1581414"/>
            </a:xfrm>
            <a:custGeom>
              <a:avLst/>
              <a:gdLst/>
              <a:ahLst/>
              <a:cxnLst/>
              <a:rect r="r" b="b" t="t" l="l"/>
              <a:pathLst>
                <a:path h="1581414" w="18895200">
                  <a:moveTo>
                    <a:pt x="0" y="0"/>
                  </a:moveTo>
                  <a:lnTo>
                    <a:pt x="18895200" y="0"/>
                  </a:lnTo>
                  <a:lnTo>
                    <a:pt x="18895200" y="1581414"/>
                  </a:lnTo>
                  <a:lnTo>
                    <a:pt x="0" y="1581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57150"/>
              <a:ext cx="18895200" cy="15242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Target markets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605100" y="1757050"/>
            <a:ext cx="17077800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Capturing opportunities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73275" y="3685500"/>
            <a:ext cx="8275350" cy="3900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Market Focus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Traditional security and smart home markets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Why? Strong demand projected for AI and Smart safety and security solutions</a:t>
            </a:r>
          </a:p>
          <a:p>
            <a:pPr algn="l" marL="546735" indent="-273368" lvl="1">
              <a:lnSpc>
                <a:spcPts val="2897"/>
              </a:lnSpc>
            </a:pPr>
          </a:p>
          <a:p>
            <a:pPr algn="l" marL="624840" indent="-312420" lvl="1">
              <a:lnSpc>
                <a:spcPts val="3311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Market Gap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Identified through market analysis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A clear need for affordable, on-premise AI-based video surveillance solutions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431475" y="3685500"/>
            <a:ext cx="8275350" cy="432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Meet Consumer Needs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Both consumers and SMEs seek safety and security solutions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Homes, businesses, and assets are a priority</a:t>
            </a:r>
          </a:p>
          <a:p>
            <a:pPr algn="l" marL="546735" indent="-273368" lvl="1">
              <a:lnSpc>
                <a:spcPts val="2897"/>
              </a:lnSpc>
            </a:pPr>
          </a:p>
          <a:p>
            <a:pPr algn="l" marL="624840" indent="-312420" lvl="1">
              <a:lnSpc>
                <a:spcPts val="3311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Market Potential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Current global video surveillance market valued at $45.5 billion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AI technology integration will drive it to $100 billion by 2025</a:t>
            </a:r>
          </a:p>
        </p:txBody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4" b="6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796025" y="3366738"/>
            <a:ext cx="7176900" cy="49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Enterprise-level solutions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Expensive 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Complex installations and setup</a:t>
            </a:r>
          </a:p>
          <a:p>
            <a:pPr algn="l" marL="1093470" indent="-546735" lvl="1">
              <a:lnSpc>
                <a:spcPts val="5795"/>
              </a:lnSpc>
            </a:pPr>
          </a:p>
          <a:p>
            <a:pPr algn="l" marL="1093470" indent="-546735" lvl="1">
              <a:lnSpc>
                <a:spcPts val="5795"/>
              </a:lnSpc>
            </a:pPr>
          </a:p>
          <a:p>
            <a:pPr algn="l" marL="1093470" indent="-546735" lvl="1">
              <a:lnSpc>
                <a:spcPts val="5795"/>
              </a:lnSpc>
            </a:pPr>
          </a:p>
          <a:p>
            <a:pPr algn="l" marL="624840" indent="-312420" lvl="1">
              <a:lnSpc>
                <a:spcPts val="3311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Cloud-based consumer products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High false alerts (motion detection)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Limited resolution/ lens options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Recurring fees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Cybersecurity risks</a:t>
            </a:r>
          </a:p>
          <a:p>
            <a:pPr algn="l" marL="1093470" indent="-546735" lvl="1">
              <a:lnSpc>
                <a:spcPts val="5795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2058300" y="770250"/>
            <a:ext cx="14171400" cy="1186061"/>
            <a:chOff x="0" y="0"/>
            <a:chExt cx="18895200" cy="15814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895200" cy="1581414"/>
            </a:xfrm>
            <a:custGeom>
              <a:avLst/>
              <a:gdLst/>
              <a:ahLst/>
              <a:cxnLst/>
              <a:rect r="r" b="b" t="t" l="l"/>
              <a:pathLst>
                <a:path h="1581414" w="18895200">
                  <a:moveTo>
                    <a:pt x="0" y="0"/>
                  </a:moveTo>
                  <a:lnTo>
                    <a:pt x="18895200" y="0"/>
                  </a:lnTo>
                  <a:lnTo>
                    <a:pt x="18895200" y="1581414"/>
                  </a:lnTo>
                  <a:lnTo>
                    <a:pt x="0" y="1581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57150"/>
              <a:ext cx="18895200" cy="15242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Market landscape overview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321950" y="1757050"/>
            <a:ext cx="15644100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Monitoreal fills the gap in SMB &amp; Smart Home segments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407662" y="3313238"/>
            <a:ext cx="7311000" cy="2201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‘Free’ video analytics in NVRs and cameras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Limited analytics options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Higher false alarm rates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Not user-friendly</a:t>
            </a:r>
          </a:p>
          <a:p>
            <a:pPr algn="l" marL="546735" indent="-273368" lvl="1">
              <a:lnSpc>
                <a:spcPts val="2897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872831" y="3252769"/>
            <a:ext cx="739687" cy="745987"/>
            <a:chOff x="0" y="0"/>
            <a:chExt cx="986250" cy="9946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9525" y="9525"/>
              <a:ext cx="967232" cy="975614"/>
            </a:xfrm>
            <a:custGeom>
              <a:avLst/>
              <a:gdLst/>
              <a:ahLst/>
              <a:cxnLst/>
              <a:rect r="r" b="b" t="t" l="l"/>
              <a:pathLst>
                <a:path h="975614" w="967232">
                  <a:moveTo>
                    <a:pt x="0" y="487807"/>
                  </a:moveTo>
                  <a:cubicBezTo>
                    <a:pt x="0" y="218440"/>
                    <a:pt x="216535" y="0"/>
                    <a:pt x="483616" y="0"/>
                  </a:cubicBezTo>
                  <a:cubicBezTo>
                    <a:pt x="750697" y="0"/>
                    <a:pt x="967232" y="218440"/>
                    <a:pt x="967232" y="487807"/>
                  </a:cubicBezTo>
                  <a:cubicBezTo>
                    <a:pt x="967232" y="757174"/>
                    <a:pt x="750697" y="975614"/>
                    <a:pt x="483616" y="975614"/>
                  </a:cubicBezTo>
                  <a:cubicBezTo>
                    <a:pt x="216535" y="975614"/>
                    <a:pt x="0" y="757174"/>
                    <a:pt x="0" y="487807"/>
                  </a:cubicBezTo>
                  <a:close/>
                </a:path>
              </a:pathLst>
            </a:custGeom>
            <a:solidFill>
              <a:srgbClr val="FFFF00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86282" cy="994664"/>
            </a:xfrm>
            <a:custGeom>
              <a:avLst/>
              <a:gdLst/>
              <a:ahLst/>
              <a:cxnLst/>
              <a:rect r="r" b="b" t="t" l="l"/>
              <a:pathLst>
                <a:path h="994664" w="986282">
                  <a:moveTo>
                    <a:pt x="0" y="497332"/>
                  </a:moveTo>
                  <a:cubicBezTo>
                    <a:pt x="0" y="222758"/>
                    <a:pt x="220726" y="0"/>
                    <a:pt x="493141" y="0"/>
                  </a:cubicBezTo>
                  <a:lnTo>
                    <a:pt x="493141" y="9525"/>
                  </a:lnTo>
                  <a:lnTo>
                    <a:pt x="493141" y="0"/>
                  </a:lnTo>
                  <a:cubicBezTo>
                    <a:pt x="765556" y="0"/>
                    <a:pt x="986282" y="222758"/>
                    <a:pt x="986282" y="497332"/>
                  </a:cubicBezTo>
                  <a:lnTo>
                    <a:pt x="976757" y="497332"/>
                  </a:lnTo>
                  <a:lnTo>
                    <a:pt x="986282" y="497332"/>
                  </a:lnTo>
                  <a:cubicBezTo>
                    <a:pt x="986282" y="771906"/>
                    <a:pt x="765556" y="994664"/>
                    <a:pt x="493141" y="994664"/>
                  </a:cubicBezTo>
                  <a:lnTo>
                    <a:pt x="493141" y="985139"/>
                  </a:lnTo>
                  <a:lnTo>
                    <a:pt x="493141" y="994664"/>
                  </a:lnTo>
                  <a:cubicBezTo>
                    <a:pt x="220726" y="994664"/>
                    <a:pt x="0" y="771906"/>
                    <a:pt x="0" y="497332"/>
                  </a:cubicBezTo>
                  <a:lnTo>
                    <a:pt x="9525" y="497332"/>
                  </a:lnTo>
                  <a:lnTo>
                    <a:pt x="19050" y="497332"/>
                  </a:lnTo>
                  <a:lnTo>
                    <a:pt x="9525" y="497332"/>
                  </a:lnTo>
                  <a:lnTo>
                    <a:pt x="0" y="497332"/>
                  </a:lnTo>
                  <a:moveTo>
                    <a:pt x="19050" y="497332"/>
                  </a:moveTo>
                  <a:cubicBezTo>
                    <a:pt x="19050" y="502539"/>
                    <a:pt x="14732" y="506857"/>
                    <a:pt x="9525" y="506857"/>
                  </a:cubicBezTo>
                  <a:cubicBezTo>
                    <a:pt x="4318" y="506857"/>
                    <a:pt x="0" y="502539"/>
                    <a:pt x="0" y="497332"/>
                  </a:cubicBezTo>
                  <a:cubicBezTo>
                    <a:pt x="0" y="492125"/>
                    <a:pt x="4318" y="487807"/>
                    <a:pt x="9525" y="487807"/>
                  </a:cubicBezTo>
                  <a:cubicBezTo>
                    <a:pt x="14732" y="487807"/>
                    <a:pt x="19050" y="492125"/>
                    <a:pt x="19050" y="497332"/>
                  </a:cubicBezTo>
                  <a:cubicBezTo>
                    <a:pt x="19050" y="761492"/>
                    <a:pt x="231394" y="975614"/>
                    <a:pt x="493141" y="975614"/>
                  </a:cubicBezTo>
                  <a:cubicBezTo>
                    <a:pt x="754888" y="975614"/>
                    <a:pt x="967232" y="761492"/>
                    <a:pt x="967232" y="497332"/>
                  </a:cubicBezTo>
                  <a:cubicBezTo>
                    <a:pt x="967232" y="233172"/>
                    <a:pt x="754888" y="19050"/>
                    <a:pt x="493141" y="19050"/>
                  </a:cubicBezTo>
                  <a:lnTo>
                    <a:pt x="493141" y="9525"/>
                  </a:lnTo>
                  <a:lnTo>
                    <a:pt x="493141" y="19050"/>
                  </a:lnTo>
                  <a:cubicBezTo>
                    <a:pt x="231394" y="19050"/>
                    <a:pt x="19050" y="233045"/>
                    <a:pt x="19050" y="497332"/>
                  </a:cubicBezTo>
                  <a:close/>
                </a:path>
              </a:pathLst>
            </a:custGeom>
            <a:solidFill>
              <a:srgbClr val="1E2551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72831" y="4199006"/>
            <a:ext cx="739687" cy="745988"/>
            <a:chOff x="0" y="0"/>
            <a:chExt cx="986250" cy="9946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9525" y="9525"/>
              <a:ext cx="967232" cy="975614"/>
            </a:xfrm>
            <a:custGeom>
              <a:avLst/>
              <a:gdLst/>
              <a:ahLst/>
              <a:cxnLst/>
              <a:rect r="r" b="b" t="t" l="l"/>
              <a:pathLst>
                <a:path h="975614" w="967232">
                  <a:moveTo>
                    <a:pt x="0" y="487807"/>
                  </a:moveTo>
                  <a:cubicBezTo>
                    <a:pt x="0" y="218440"/>
                    <a:pt x="216535" y="0"/>
                    <a:pt x="483616" y="0"/>
                  </a:cubicBezTo>
                  <a:cubicBezTo>
                    <a:pt x="750697" y="0"/>
                    <a:pt x="967232" y="218440"/>
                    <a:pt x="967232" y="487807"/>
                  </a:cubicBezTo>
                  <a:cubicBezTo>
                    <a:pt x="967232" y="757174"/>
                    <a:pt x="750697" y="975614"/>
                    <a:pt x="483616" y="975614"/>
                  </a:cubicBezTo>
                  <a:cubicBezTo>
                    <a:pt x="216535" y="975614"/>
                    <a:pt x="0" y="757174"/>
                    <a:pt x="0" y="487807"/>
                  </a:cubicBezTo>
                  <a:close/>
                </a:path>
              </a:pathLst>
            </a:custGeom>
            <a:solidFill>
              <a:srgbClr val="FFFF00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86282" cy="994664"/>
            </a:xfrm>
            <a:custGeom>
              <a:avLst/>
              <a:gdLst/>
              <a:ahLst/>
              <a:cxnLst/>
              <a:rect r="r" b="b" t="t" l="l"/>
              <a:pathLst>
                <a:path h="994664" w="986282">
                  <a:moveTo>
                    <a:pt x="0" y="497332"/>
                  </a:moveTo>
                  <a:cubicBezTo>
                    <a:pt x="0" y="222758"/>
                    <a:pt x="220726" y="0"/>
                    <a:pt x="493141" y="0"/>
                  </a:cubicBezTo>
                  <a:lnTo>
                    <a:pt x="493141" y="9525"/>
                  </a:lnTo>
                  <a:lnTo>
                    <a:pt x="493141" y="0"/>
                  </a:lnTo>
                  <a:cubicBezTo>
                    <a:pt x="765556" y="0"/>
                    <a:pt x="986282" y="222758"/>
                    <a:pt x="986282" y="497332"/>
                  </a:cubicBezTo>
                  <a:lnTo>
                    <a:pt x="976757" y="497332"/>
                  </a:lnTo>
                  <a:lnTo>
                    <a:pt x="986282" y="497332"/>
                  </a:lnTo>
                  <a:cubicBezTo>
                    <a:pt x="986282" y="771906"/>
                    <a:pt x="765556" y="994664"/>
                    <a:pt x="493141" y="994664"/>
                  </a:cubicBezTo>
                  <a:lnTo>
                    <a:pt x="493141" y="985139"/>
                  </a:lnTo>
                  <a:lnTo>
                    <a:pt x="493141" y="994664"/>
                  </a:lnTo>
                  <a:cubicBezTo>
                    <a:pt x="220726" y="994664"/>
                    <a:pt x="0" y="771906"/>
                    <a:pt x="0" y="497332"/>
                  </a:cubicBezTo>
                  <a:lnTo>
                    <a:pt x="9525" y="497332"/>
                  </a:lnTo>
                  <a:lnTo>
                    <a:pt x="19050" y="497332"/>
                  </a:lnTo>
                  <a:lnTo>
                    <a:pt x="9525" y="497332"/>
                  </a:lnTo>
                  <a:lnTo>
                    <a:pt x="0" y="497332"/>
                  </a:lnTo>
                  <a:moveTo>
                    <a:pt x="19050" y="497332"/>
                  </a:moveTo>
                  <a:cubicBezTo>
                    <a:pt x="19050" y="502539"/>
                    <a:pt x="14732" y="506857"/>
                    <a:pt x="9525" y="506857"/>
                  </a:cubicBezTo>
                  <a:cubicBezTo>
                    <a:pt x="4318" y="506857"/>
                    <a:pt x="0" y="502539"/>
                    <a:pt x="0" y="497332"/>
                  </a:cubicBezTo>
                  <a:cubicBezTo>
                    <a:pt x="0" y="492125"/>
                    <a:pt x="4318" y="487807"/>
                    <a:pt x="9525" y="487807"/>
                  </a:cubicBezTo>
                  <a:cubicBezTo>
                    <a:pt x="14732" y="487807"/>
                    <a:pt x="19050" y="492125"/>
                    <a:pt x="19050" y="497332"/>
                  </a:cubicBezTo>
                  <a:cubicBezTo>
                    <a:pt x="19050" y="761492"/>
                    <a:pt x="231394" y="975614"/>
                    <a:pt x="493141" y="975614"/>
                  </a:cubicBezTo>
                  <a:cubicBezTo>
                    <a:pt x="754888" y="975614"/>
                    <a:pt x="967232" y="761492"/>
                    <a:pt x="967232" y="497332"/>
                  </a:cubicBezTo>
                  <a:cubicBezTo>
                    <a:pt x="967232" y="233172"/>
                    <a:pt x="754888" y="19050"/>
                    <a:pt x="493141" y="19050"/>
                  </a:cubicBezTo>
                  <a:lnTo>
                    <a:pt x="493141" y="9525"/>
                  </a:lnTo>
                  <a:lnTo>
                    <a:pt x="493141" y="19050"/>
                  </a:lnTo>
                  <a:cubicBezTo>
                    <a:pt x="231394" y="19050"/>
                    <a:pt x="19050" y="233045"/>
                    <a:pt x="19050" y="497332"/>
                  </a:cubicBezTo>
                  <a:close/>
                </a:path>
              </a:pathLst>
            </a:custGeom>
            <a:solidFill>
              <a:srgbClr val="1E2551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72831" y="5942006"/>
            <a:ext cx="739687" cy="745988"/>
            <a:chOff x="0" y="0"/>
            <a:chExt cx="986250" cy="99465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9525" y="9525"/>
              <a:ext cx="967232" cy="975614"/>
            </a:xfrm>
            <a:custGeom>
              <a:avLst/>
              <a:gdLst/>
              <a:ahLst/>
              <a:cxnLst/>
              <a:rect r="r" b="b" t="t" l="l"/>
              <a:pathLst>
                <a:path h="975614" w="967232">
                  <a:moveTo>
                    <a:pt x="0" y="487807"/>
                  </a:moveTo>
                  <a:cubicBezTo>
                    <a:pt x="0" y="218440"/>
                    <a:pt x="216535" y="0"/>
                    <a:pt x="483616" y="0"/>
                  </a:cubicBezTo>
                  <a:cubicBezTo>
                    <a:pt x="750697" y="0"/>
                    <a:pt x="967232" y="218440"/>
                    <a:pt x="967232" y="487807"/>
                  </a:cubicBezTo>
                  <a:cubicBezTo>
                    <a:pt x="967232" y="757174"/>
                    <a:pt x="750697" y="975614"/>
                    <a:pt x="483616" y="975614"/>
                  </a:cubicBezTo>
                  <a:cubicBezTo>
                    <a:pt x="216535" y="975614"/>
                    <a:pt x="0" y="757174"/>
                    <a:pt x="0" y="487807"/>
                  </a:cubicBezTo>
                  <a:close/>
                </a:path>
              </a:pathLst>
            </a:custGeom>
            <a:solidFill>
              <a:srgbClr val="FFFF00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86282" cy="994664"/>
            </a:xfrm>
            <a:custGeom>
              <a:avLst/>
              <a:gdLst/>
              <a:ahLst/>
              <a:cxnLst/>
              <a:rect r="r" b="b" t="t" l="l"/>
              <a:pathLst>
                <a:path h="994664" w="986282">
                  <a:moveTo>
                    <a:pt x="0" y="497332"/>
                  </a:moveTo>
                  <a:cubicBezTo>
                    <a:pt x="0" y="222758"/>
                    <a:pt x="220726" y="0"/>
                    <a:pt x="493141" y="0"/>
                  </a:cubicBezTo>
                  <a:lnTo>
                    <a:pt x="493141" y="9525"/>
                  </a:lnTo>
                  <a:lnTo>
                    <a:pt x="493141" y="0"/>
                  </a:lnTo>
                  <a:cubicBezTo>
                    <a:pt x="765556" y="0"/>
                    <a:pt x="986282" y="222758"/>
                    <a:pt x="986282" y="497332"/>
                  </a:cubicBezTo>
                  <a:lnTo>
                    <a:pt x="976757" y="497332"/>
                  </a:lnTo>
                  <a:lnTo>
                    <a:pt x="986282" y="497332"/>
                  </a:lnTo>
                  <a:cubicBezTo>
                    <a:pt x="986282" y="771906"/>
                    <a:pt x="765556" y="994664"/>
                    <a:pt x="493141" y="994664"/>
                  </a:cubicBezTo>
                  <a:lnTo>
                    <a:pt x="493141" y="985139"/>
                  </a:lnTo>
                  <a:lnTo>
                    <a:pt x="493141" y="994664"/>
                  </a:lnTo>
                  <a:cubicBezTo>
                    <a:pt x="220726" y="994664"/>
                    <a:pt x="0" y="771906"/>
                    <a:pt x="0" y="497332"/>
                  </a:cubicBezTo>
                  <a:lnTo>
                    <a:pt x="9525" y="497332"/>
                  </a:lnTo>
                  <a:lnTo>
                    <a:pt x="19050" y="497332"/>
                  </a:lnTo>
                  <a:lnTo>
                    <a:pt x="9525" y="497332"/>
                  </a:lnTo>
                  <a:lnTo>
                    <a:pt x="0" y="497332"/>
                  </a:lnTo>
                  <a:moveTo>
                    <a:pt x="19050" y="497332"/>
                  </a:moveTo>
                  <a:cubicBezTo>
                    <a:pt x="19050" y="502539"/>
                    <a:pt x="14732" y="506857"/>
                    <a:pt x="9525" y="506857"/>
                  </a:cubicBezTo>
                  <a:cubicBezTo>
                    <a:pt x="4318" y="506857"/>
                    <a:pt x="0" y="502539"/>
                    <a:pt x="0" y="497332"/>
                  </a:cubicBezTo>
                  <a:cubicBezTo>
                    <a:pt x="0" y="492125"/>
                    <a:pt x="4318" y="487807"/>
                    <a:pt x="9525" y="487807"/>
                  </a:cubicBezTo>
                  <a:cubicBezTo>
                    <a:pt x="14732" y="487807"/>
                    <a:pt x="19050" y="492125"/>
                    <a:pt x="19050" y="497332"/>
                  </a:cubicBezTo>
                  <a:cubicBezTo>
                    <a:pt x="19050" y="761492"/>
                    <a:pt x="231394" y="975614"/>
                    <a:pt x="493141" y="975614"/>
                  </a:cubicBezTo>
                  <a:cubicBezTo>
                    <a:pt x="754888" y="975614"/>
                    <a:pt x="967232" y="761492"/>
                    <a:pt x="967232" y="497332"/>
                  </a:cubicBezTo>
                  <a:cubicBezTo>
                    <a:pt x="967232" y="233172"/>
                    <a:pt x="754888" y="19050"/>
                    <a:pt x="493141" y="19050"/>
                  </a:cubicBezTo>
                  <a:lnTo>
                    <a:pt x="493141" y="9525"/>
                  </a:lnTo>
                  <a:lnTo>
                    <a:pt x="493141" y="19050"/>
                  </a:lnTo>
                  <a:cubicBezTo>
                    <a:pt x="231394" y="19050"/>
                    <a:pt x="19050" y="233045"/>
                    <a:pt x="19050" y="497332"/>
                  </a:cubicBezTo>
                  <a:close/>
                </a:path>
              </a:pathLst>
            </a:custGeom>
            <a:solidFill>
              <a:srgbClr val="1E2551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872831" y="6888244"/>
            <a:ext cx="739687" cy="745988"/>
            <a:chOff x="0" y="0"/>
            <a:chExt cx="986250" cy="99465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9525" y="9525"/>
              <a:ext cx="967232" cy="975614"/>
            </a:xfrm>
            <a:custGeom>
              <a:avLst/>
              <a:gdLst/>
              <a:ahLst/>
              <a:cxnLst/>
              <a:rect r="r" b="b" t="t" l="l"/>
              <a:pathLst>
                <a:path h="975614" w="967232">
                  <a:moveTo>
                    <a:pt x="0" y="487807"/>
                  </a:moveTo>
                  <a:cubicBezTo>
                    <a:pt x="0" y="218440"/>
                    <a:pt x="216535" y="0"/>
                    <a:pt x="483616" y="0"/>
                  </a:cubicBezTo>
                  <a:cubicBezTo>
                    <a:pt x="750697" y="0"/>
                    <a:pt x="967232" y="218440"/>
                    <a:pt x="967232" y="487807"/>
                  </a:cubicBezTo>
                  <a:cubicBezTo>
                    <a:pt x="967232" y="757174"/>
                    <a:pt x="750697" y="975614"/>
                    <a:pt x="483616" y="975614"/>
                  </a:cubicBezTo>
                  <a:cubicBezTo>
                    <a:pt x="216535" y="975614"/>
                    <a:pt x="0" y="757174"/>
                    <a:pt x="0" y="487807"/>
                  </a:cubicBezTo>
                  <a:close/>
                </a:path>
              </a:pathLst>
            </a:custGeom>
            <a:solidFill>
              <a:srgbClr val="FFFF00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86282" cy="994664"/>
            </a:xfrm>
            <a:custGeom>
              <a:avLst/>
              <a:gdLst/>
              <a:ahLst/>
              <a:cxnLst/>
              <a:rect r="r" b="b" t="t" l="l"/>
              <a:pathLst>
                <a:path h="994664" w="986282">
                  <a:moveTo>
                    <a:pt x="0" y="497332"/>
                  </a:moveTo>
                  <a:cubicBezTo>
                    <a:pt x="0" y="222758"/>
                    <a:pt x="220726" y="0"/>
                    <a:pt x="493141" y="0"/>
                  </a:cubicBezTo>
                  <a:lnTo>
                    <a:pt x="493141" y="9525"/>
                  </a:lnTo>
                  <a:lnTo>
                    <a:pt x="493141" y="0"/>
                  </a:lnTo>
                  <a:cubicBezTo>
                    <a:pt x="765556" y="0"/>
                    <a:pt x="986282" y="222758"/>
                    <a:pt x="986282" y="497332"/>
                  </a:cubicBezTo>
                  <a:lnTo>
                    <a:pt x="976757" y="497332"/>
                  </a:lnTo>
                  <a:lnTo>
                    <a:pt x="986282" y="497332"/>
                  </a:lnTo>
                  <a:cubicBezTo>
                    <a:pt x="986282" y="771906"/>
                    <a:pt x="765556" y="994664"/>
                    <a:pt x="493141" y="994664"/>
                  </a:cubicBezTo>
                  <a:lnTo>
                    <a:pt x="493141" y="985139"/>
                  </a:lnTo>
                  <a:lnTo>
                    <a:pt x="493141" y="994664"/>
                  </a:lnTo>
                  <a:cubicBezTo>
                    <a:pt x="220726" y="994664"/>
                    <a:pt x="0" y="771906"/>
                    <a:pt x="0" y="497332"/>
                  </a:cubicBezTo>
                  <a:lnTo>
                    <a:pt x="9525" y="497332"/>
                  </a:lnTo>
                  <a:lnTo>
                    <a:pt x="19050" y="497332"/>
                  </a:lnTo>
                  <a:lnTo>
                    <a:pt x="9525" y="497332"/>
                  </a:lnTo>
                  <a:lnTo>
                    <a:pt x="0" y="497332"/>
                  </a:lnTo>
                  <a:moveTo>
                    <a:pt x="19050" y="497332"/>
                  </a:moveTo>
                  <a:cubicBezTo>
                    <a:pt x="19050" y="502539"/>
                    <a:pt x="14732" y="506857"/>
                    <a:pt x="9525" y="506857"/>
                  </a:cubicBezTo>
                  <a:cubicBezTo>
                    <a:pt x="4318" y="506857"/>
                    <a:pt x="0" y="502539"/>
                    <a:pt x="0" y="497332"/>
                  </a:cubicBezTo>
                  <a:cubicBezTo>
                    <a:pt x="0" y="492125"/>
                    <a:pt x="4318" y="487807"/>
                    <a:pt x="9525" y="487807"/>
                  </a:cubicBezTo>
                  <a:cubicBezTo>
                    <a:pt x="14732" y="487807"/>
                    <a:pt x="19050" y="492125"/>
                    <a:pt x="19050" y="497332"/>
                  </a:cubicBezTo>
                  <a:cubicBezTo>
                    <a:pt x="19050" y="761492"/>
                    <a:pt x="231394" y="975614"/>
                    <a:pt x="493141" y="975614"/>
                  </a:cubicBezTo>
                  <a:cubicBezTo>
                    <a:pt x="754888" y="975614"/>
                    <a:pt x="967232" y="761492"/>
                    <a:pt x="967232" y="497332"/>
                  </a:cubicBezTo>
                  <a:cubicBezTo>
                    <a:pt x="967232" y="233172"/>
                    <a:pt x="754888" y="19050"/>
                    <a:pt x="493141" y="19050"/>
                  </a:cubicBezTo>
                  <a:lnTo>
                    <a:pt x="493141" y="9525"/>
                  </a:lnTo>
                  <a:lnTo>
                    <a:pt x="493141" y="19050"/>
                  </a:lnTo>
                  <a:cubicBezTo>
                    <a:pt x="231394" y="19050"/>
                    <a:pt x="19050" y="233045"/>
                    <a:pt x="19050" y="497332"/>
                  </a:cubicBezTo>
                  <a:close/>
                </a:path>
              </a:pathLst>
            </a:custGeom>
            <a:solidFill>
              <a:srgbClr val="1E2551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8583694" y="3252769"/>
            <a:ext cx="739687" cy="745987"/>
            <a:chOff x="0" y="0"/>
            <a:chExt cx="986250" cy="9946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9525" y="9525"/>
              <a:ext cx="967232" cy="975614"/>
            </a:xfrm>
            <a:custGeom>
              <a:avLst/>
              <a:gdLst/>
              <a:ahLst/>
              <a:cxnLst/>
              <a:rect r="r" b="b" t="t" l="l"/>
              <a:pathLst>
                <a:path h="975614" w="967232">
                  <a:moveTo>
                    <a:pt x="0" y="487807"/>
                  </a:moveTo>
                  <a:cubicBezTo>
                    <a:pt x="0" y="218440"/>
                    <a:pt x="216535" y="0"/>
                    <a:pt x="483616" y="0"/>
                  </a:cubicBezTo>
                  <a:cubicBezTo>
                    <a:pt x="750697" y="0"/>
                    <a:pt x="967232" y="218440"/>
                    <a:pt x="967232" y="487807"/>
                  </a:cubicBezTo>
                  <a:cubicBezTo>
                    <a:pt x="967232" y="757174"/>
                    <a:pt x="750697" y="975614"/>
                    <a:pt x="483616" y="975614"/>
                  </a:cubicBezTo>
                  <a:cubicBezTo>
                    <a:pt x="216535" y="975614"/>
                    <a:pt x="0" y="757174"/>
                    <a:pt x="0" y="487807"/>
                  </a:cubicBezTo>
                  <a:close/>
                </a:path>
              </a:pathLst>
            </a:custGeom>
            <a:solidFill>
              <a:srgbClr val="FFFF00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86282" cy="994664"/>
            </a:xfrm>
            <a:custGeom>
              <a:avLst/>
              <a:gdLst/>
              <a:ahLst/>
              <a:cxnLst/>
              <a:rect r="r" b="b" t="t" l="l"/>
              <a:pathLst>
                <a:path h="994664" w="986282">
                  <a:moveTo>
                    <a:pt x="0" y="497332"/>
                  </a:moveTo>
                  <a:cubicBezTo>
                    <a:pt x="0" y="222758"/>
                    <a:pt x="220726" y="0"/>
                    <a:pt x="493141" y="0"/>
                  </a:cubicBezTo>
                  <a:lnTo>
                    <a:pt x="493141" y="9525"/>
                  </a:lnTo>
                  <a:lnTo>
                    <a:pt x="493141" y="0"/>
                  </a:lnTo>
                  <a:cubicBezTo>
                    <a:pt x="765556" y="0"/>
                    <a:pt x="986282" y="222758"/>
                    <a:pt x="986282" y="497332"/>
                  </a:cubicBezTo>
                  <a:lnTo>
                    <a:pt x="976757" y="497332"/>
                  </a:lnTo>
                  <a:lnTo>
                    <a:pt x="986282" y="497332"/>
                  </a:lnTo>
                  <a:cubicBezTo>
                    <a:pt x="986282" y="771906"/>
                    <a:pt x="765556" y="994664"/>
                    <a:pt x="493141" y="994664"/>
                  </a:cubicBezTo>
                  <a:lnTo>
                    <a:pt x="493141" y="985139"/>
                  </a:lnTo>
                  <a:lnTo>
                    <a:pt x="493141" y="994664"/>
                  </a:lnTo>
                  <a:cubicBezTo>
                    <a:pt x="220726" y="994664"/>
                    <a:pt x="0" y="771906"/>
                    <a:pt x="0" y="497332"/>
                  </a:cubicBezTo>
                  <a:lnTo>
                    <a:pt x="9525" y="497332"/>
                  </a:lnTo>
                  <a:lnTo>
                    <a:pt x="19050" y="497332"/>
                  </a:lnTo>
                  <a:lnTo>
                    <a:pt x="9525" y="497332"/>
                  </a:lnTo>
                  <a:lnTo>
                    <a:pt x="0" y="497332"/>
                  </a:lnTo>
                  <a:moveTo>
                    <a:pt x="19050" y="497332"/>
                  </a:moveTo>
                  <a:cubicBezTo>
                    <a:pt x="19050" y="502539"/>
                    <a:pt x="14732" y="506857"/>
                    <a:pt x="9525" y="506857"/>
                  </a:cubicBezTo>
                  <a:cubicBezTo>
                    <a:pt x="4318" y="506857"/>
                    <a:pt x="0" y="502539"/>
                    <a:pt x="0" y="497332"/>
                  </a:cubicBezTo>
                  <a:cubicBezTo>
                    <a:pt x="0" y="492125"/>
                    <a:pt x="4318" y="487807"/>
                    <a:pt x="9525" y="487807"/>
                  </a:cubicBezTo>
                  <a:cubicBezTo>
                    <a:pt x="14732" y="487807"/>
                    <a:pt x="19050" y="492125"/>
                    <a:pt x="19050" y="497332"/>
                  </a:cubicBezTo>
                  <a:cubicBezTo>
                    <a:pt x="19050" y="761492"/>
                    <a:pt x="231394" y="975614"/>
                    <a:pt x="493141" y="975614"/>
                  </a:cubicBezTo>
                  <a:cubicBezTo>
                    <a:pt x="754888" y="975614"/>
                    <a:pt x="967232" y="761492"/>
                    <a:pt x="967232" y="497332"/>
                  </a:cubicBezTo>
                  <a:cubicBezTo>
                    <a:pt x="967232" y="233172"/>
                    <a:pt x="754888" y="19050"/>
                    <a:pt x="493141" y="19050"/>
                  </a:cubicBezTo>
                  <a:lnTo>
                    <a:pt x="493141" y="9525"/>
                  </a:lnTo>
                  <a:lnTo>
                    <a:pt x="493141" y="19050"/>
                  </a:lnTo>
                  <a:cubicBezTo>
                    <a:pt x="231394" y="19050"/>
                    <a:pt x="19050" y="233045"/>
                    <a:pt x="19050" y="497332"/>
                  </a:cubicBezTo>
                  <a:close/>
                </a:path>
              </a:pathLst>
            </a:custGeom>
            <a:solidFill>
              <a:srgbClr val="1E2551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8583694" y="4199006"/>
            <a:ext cx="739687" cy="745988"/>
            <a:chOff x="0" y="0"/>
            <a:chExt cx="986250" cy="99465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9525" y="9525"/>
              <a:ext cx="967232" cy="975614"/>
            </a:xfrm>
            <a:custGeom>
              <a:avLst/>
              <a:gdLst/>
              <a:ahLst/>
              <a:cxnLst/>
              <a:rect r="r" b="b" t="t" l="l"/>
              <a:pathLst>
                <a:path h="975614" w="967232">
                  <a:moveTo>
                    <a:pt x="0" y="487807"/>
                  </a:moveTo>
                  <a:cubicBezTo>
                    <a:pt x="0" y="218440"/>
                    <a:pt x="216535" y="0"/>
                    <a:pt x="483616" y="0"/>
                  </a:cubicBezTo>
                  <a:cubicBezTo>
                    <a:pt x="750697" y="0"/>
                    <a:pt x="967232" y="218440"/>
                    <a:pt x="967232" y="487807"/>
                  </a:cubicBezTo>
                  <a:cubicBezTo>
                    <a:pt x="967232" y="757174"/>
                    <a:pt x="750697" y="975614"/>
                    <a:pt x="483616" y="975614"/>
                  </a:cubicBezTo>
                  <a:cubicBezTo>
                    <a:pt x="216535" y="975614"/>
                    <a:pt x="0" y="757174"/>
                    <a:pt x="0" y="487807"/>
                  </a:cubicBezTo>
                  <a:close/>
                </a:path>
              </a:pathLst>
            </a:custGeom>
            <a:solidFill>
              <a:srgbClr val="FFFF00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986282" cy="994664"/>
            </a:xfrm>
            <a:custGeom>
              <a:avLst/>
              <a:gdLst/>
              <a:ahLst/>
              <a:cxnLst/>
              <a:rect r="r" b="b" t="t" l="l"/>
              <a:pathLst>
                <a:path h="994664" w="986282">
                  <a:moveTo>
                    <a:pt x="0" y="497332"/>
                  </a:moveTo>
                  <a:cubicBezTo>
                    <a:pt x="0" y="222758"/>
                    <a:pt x="220726" y="0"/>
                    <a:pt x="493141" y="0"/>
                  </a:cubicBezTo>
                  <a:lnTo>
                    <a:pt x="493141" y="9525"/>
                  </a:lnTo>
                  <a:lnTo>
                    <a:pt x="493141" y="0"/>
                  </a:lnTo>
                  <a:cubicBezTo>
                    <a:pt x="765556" y="0"/>
                    <a:pt x="986282" y="222758"/>
                    <a:pt x="986282" y="497332"/>
                  </a:cubicBezTo>
                  <a:lnTo>
                    <a:pt x="976757" y="497332"/>
                  </a:lnTo>
                  <a:lnTo>
                    <a:pt x="986282" y="497332"/>
                  </a:lnTo>
                  <a:cubicBezTo>
                    <a:pt x="986282" y="771906"/>
                    <a:pt x="765556" y="994664"/>
                    <a:pt x="493141" y="994664"/>
                  </a:cubicBezTo>
                  <a:lnTo>
                    <a:pt x="493141" y="985139"/>
                  </a:lnTo>
                  <a:lnTo>
                    <a:pt x="493141" y="994664"/>
                  </a:lnTo>
                  <a:cubicBezTo>
                    <a:pt x="220726" y="994664"/>
                    <a:pt x="0" y="771906"/>
                    <a:pt x="0" y="497332"/>
                  </a:cubicBezTo>
                  <a:lnTo>
                    <a:pt x="9525" y="497332"/>
                  </a:lnTo>
                  <a:lnTo>
                    <a:pt x="19050" y="497332"/>
                  </a:lnTo>
                  <a:lnTo>
                    <a:pt x="9525" y="497332"/>
                  </a:lnTo>
                  <a:lnTo>
                    <a:pt x="0" y="497332"/>
                  </a:lnTo>
                  <a:moveTo>
                    <a:pt x="19050" y="497332"/>
                  </a:moveTo>
                  <a:cubicBezTo>
                    <a:pt x="19050" y="502539"/>
                    <a:pt x="14732" y="506857"/>
                    <a:pt x="9525" y="506857"/>
                  </a:cubicBezTo>
                  <a:cubicBezTo>
                    <a:pt x="4318" y="506857"/>
                    <a:pt x="0" y="502539"/>
                    <a:pt x="0" y="497332"/>
                  </a:cubicBezTo>
                  <a:cubicBezTo>
                    <a:pt x="0" y="492125"/>
                    <a:pt x="4318" y="487807"/>
                    <a:pt x="9525" y="487807"/>
                  </a:cubicBezTo>
                  <a:cubicBezTo>
                    <a:pt x="14732" y="487807"/>
                    <a:pt x="19050" y="492125"/>
                    <a:pt x="19050" y="497332"/>
                  </a:cubicBezTo>
                  <a:cubicBezTo>
                    <a:pt x="19050" y="761492"/>
                    <a:pt x="231394" y="975614"/>
                    <a:pt x="493141" y="975614"/>
                  </a:cubicBezTo>
                  <a:cubicBezTo>
                    <a:pt x="754888" y="975614"/>
                    <a:pt x="967232" y="761492"/>
                    <a:pt x="967232" y="497332"/>
                  </a:cubicBezTo>
                  <a:cubicBezTo>
                    <a:pt x="967232" y="233172"/>
                    <a:pt x="754888" y="19050"/>
                    <a:pt x="493141" y="19050"/>
                  </a:cubicBezTo>
                  <a:lnTo>
                    <a:pt x="493141" y="9525"/>
                  </a:lnTo>
                  <a:lnTo>
                    <a:pt x="493141" y="19050"/>
                  </a:lnTo>
                  <a:cubicBezTo>
                    <a:pt x="231394" y="19050"/>
                    <a:pt x="19050" y="233045"/>
                    <a:pt x="19050" y="497332"/>
                  </a:cubicBezTo>
                  <a:close/>
                </a:path>
              </a:pathLst>
            </a:custGeom>
            <a:solidFill>
              <a:srgbClr val="1E2551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9621112" y="5853300"/>
            <a:ext cx="5797350" cy="923400"/>
            <a:chOff x="0" y="0"/>
            <a:chExt cx="7729800" cy="1231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7729855" cy="1231138"/>
            </a:xfrm>
            <a:custGeom>
              <a:avLst/>
              <a:gdLst/>
              <a:ahLst/>
              <a:cxnLst/>
              <a:rect r="r" b="b" t="t" l="l"/>
              <a:pathLst>
                <a:path h="1231138" w="7729855">
                  <a:moveTo>
                    <a:pt x="0" y="0"/>
                  </a:moveTo>
                  <a:lnTo>
                    <a:pt x="7729855" y="0"/>
                  </a:lnTo>
                  <a:lnTo>
                    <a:pt x="7729855" y="1231138"/>
                  </a:lnTo>
                  <a:lnTo>
                    <a:pt x="0" y="1231138"/>
                  </a:lnTo>
                  <a:close/>
                </a:path>
              </a:pathLst>
            </a:custGeom>
            <a:solidFill>
              <a:srgbClr val="FFFF00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19050"/>
              <a:ext cx="7729800" cy="1250250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5040"/>
                </a:lnSpc>
              </a:pPr>
              <a:r>
                <a:rPr lang="en-US" sz="4200">
                  <a:solidFill>
                    <a:srgbClr val="11142D"/>
                  </a:solidFill>
                  <a:latin typeface="Arial"/>
                  <a:ea typeface="Arial"/>
                  <a:cs typeface="Arial"/>
                  <a:sym typeface="Arial"/>
                </a:rPr>
                <a:t>Add logos</a:t>
              </a:r>
            </a:p>
          </p:txBody>
        </p:sp>
      </p:grpSp>
      <p:sp>
        <p:nvSpPr>
          <p:cNvPr name="AutoShape 31" id="31"/>
          <p:cNvSpPr/>
          <p:nvPr/>
        </p:nvSpPr>
        <p:spPr>
          <a:xfrm rot="2897457">
            <a:off x="8930957" y="5735288"/>
            <a:ext cx="1219437" cy="0"/>
          </a:xfrm>
          <a:prstGeom prst="line">
            <a:avLst/>
          </a:prstGeom>
          <a:ln cap="rnd" w="28575">
            <a:solidFill>
              <a:srgbClr val="FFFF00"/>
            </a:solidFill>
            <a:prstDash val="solid"/>
            <a:headEnd type="none" len="sm" w="sm"/>
            <a:tailEnd type="triangle" len="med" w="lg"/>
          </a:ln>
        </p:spPr>
      </p:sp>
      <p:grpSp>
        <p:nvGrpSpPr>
          <p:cNvPr name="Group 32" id="32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4" b="6"/>
              </a:stretch>
            </a:blipFill>
          </p:spPr>
        </p:sp>
      </p:grpSp>
      <p:sp>
        <p:nvSpPr>
          <p:cNvPr name="Freeform 34" id="34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1352700" y="770250"/>
            <a:ext cx="15582600" cy="1186061"/>
            <a:chOff x="0" y="0"/>
            <a:chExt cx="20776800" cy="15814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0776800" cy="1581414"/>
            </a:xfrm>
            <a:custGeom>
              <a:avLst/>
              <a:gdLst/>
              <a:ahLst/>
              <a:cxnLst/>
              <a:rect r="r" b="b" t="t" l="l"/>
              <a:pathLst>
                <a:path h="1581414" w="20776800">
                  <a:moveTo>
                    <a:pt x="0" y="0"/>
                  </a:moveTo>
                  <a:lnTo>
                    <a:pt x="20776800" y="0"/>
                  </a:lnTo>
                  <a:lnTo>
                    <a:pt x="20776800" y="1581414"/>
                  </a:lnTo>
                  <a:lnTo>
                    <a:pt x="0" y="1581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20776800" cy="15242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Suitable surveillance solutions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5621025" y="1757050"/>
            <a:ext cx="7045950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For homeowners and small businesses?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350756" y="3754436"/>
            <a:ext cx="4107879" cy="812637"/>
          </a:xfrm>
          <a:custGeom>
            <a:avLst/>
            <a:gdLst/>
            <a:ahLst/>
            <a:cxnLst/>
            <a:rect r="r" b="b" t="t" l="l"/>
            <a:pathLst>
              <a:path h="812637" w="4107879">
                <a:moveTo>
                  <a:pt x="0" y="0"/>
                </a:moveTo>
                <a:lnTo>
                  <a:pt x="4107879" y="0"/>
                </a:lnTo>
                <a:lnTo>
                  <a:pt x="4107879" y="812636"/>
                </a:lnTo>
                <a:lnTo>
                  <a:pt x="0" y="8126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9" id="9"/>
          <p:cNvSpPr/>
          <p:nvPr/>
        </p:nvSpPr>
        <p:spPr>
          <a:xfrm rot="5270123">
            <a:off x="8381801" y="6348048"/>
            <a:ext cx="1513080" cy="0"/>
          </a:xfrm>
          <a:prstGeom prst="line">
            <a:avLst/>
          </a:prstGeom>
          <a:ln cap="rnd" w="28575">
            <a:solidFill>
              <a:srgbClr val="73B73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 rot="1332263">
            <a:off x="9170872" y="7068141"/>
            <a:ext cx="1069297" cy="0"/>
          </a:xfrm>
          <a:prstGeom prst="line">
            <a:avLst/>
          </a:prstGeom>
          <a:ln cap="rnd" w="28575">
            <a:solidFill>
              <a:srgbClr val="73B73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 rot="9303569">
            <a:off x="8042931" y="7110855"/>
            <a:ext cx="958317" cy="0"/>
          </a:xfrm>
          <a:prstGeom prst="line">
            <a:avLst/>
          </a:prstGeom>
          <a:ln cap="rnd" w="28575">
            <a:solidFill>
              <a:srgbClr val="73B73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6610732" y="7387761"/>
            <a:ext cx="1282974" cy="995186"/>
            <a:chOff x="0" y="0"/>
            <a:chExt cx="1710632" cy="1326914"/>
          </a:xfrm>
        </p:grpSpPr>
        <p:sp>
          <p:nvSpPr>
            <p:cNvPr name="Freeform 13" id="13" descr="Image"/>
            <p:cNvSpPr/>
            <p:nvPr/>
          </p:nvSpPr>
          <p:spPr>
            <a:xfrm flipH="false" flipV="false" rot="0">
              <a:off x="0" y="0"/>
              <a:ext cx="1710690" cy="1326896"/>
            </a:xfrm>
            <a:custGeom>
              <a:avLst/>
              <a:gdLst/>
              <a:ahLst/>
              <a:cxnLst/>
              <a:rect r="r" b="b" t="t" l="l"/>
              <a:pathLst>
                <a:path h="1326896" w="1710690">
                  <a:moveTo>
                    <a:pt x="0" y="0"/>
                  </a:moveTo>
                  <a:lnTo>
                    <a:pt x="1710690" y="0"/>
                  </a:lnTo>
                  <a:lnTo>
                    <a:pt x="1710690" y="1326896"/>
                  </a:lnTo>
                  <a:lnTo>
                    <a:pt x="0" y="13268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3" b="-118"/>
              </a:stretch>
            </a:blip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749826" y="4532396"/>
            <a:ext cx="919481" cy="1184503"/>
            <a:chOff x="0" y="0"/>
            <a:chExt cx="1225974" cy="1579338"/>
          </a:xfrm>
        </p:grpSpPr>
        <p:sp>
          <p:nvSpPr>
            <p:cNvPr name="Freeform 15" id="15" descr="Image"/>
            <p:cNvSpPr/>
            <p:nvPr/>
          </p:nvSpPr>
          <p:spPr>
            <a:xfrm flipH="false" flipV="false" rot="0">
              <a:off x="0" y="0"/>
              <a:ext cx="1225931" cy="1579372"/>
            </a:xfrm>
            <a:custGeom>
              <a:avLst/>
              <a:gdLst/>
              <a:ahLst/>
              <a:cxnLst/>
              <a:rect r="r" b="b" t="t" l="l"/>
              <a:pathLst>
                <a:path h="1579372" w="1225931">
                  <a:moveTo>
                    <a:pt x="0" y="0"/>
                  </a:moveTo>
                  <a:lnTo>
                    <a:pt x="1225931" y="0"/>
                  </a:lnTo>
                  <a:lnTo>
                    <a:pt x="1225931" y="1579372"/>
                  </a:lnTo>
                  <a:lnTo>
                    <a:pt x="0" y="15793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584" b="2"/>
              </a:stretch>
            </a:blip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10493632" y="7353206"/>
            <a:ext cx="1006862" cy="1064297"/>
            <a:chOff x="0" y="0"/>
            <a:chExt cx="1342482" cy="1419062"/>
          </a:xfrm>
        </p:grpSpPr>
        <p:sp>
          <p:nvSpPr>
            <p:cNvPr name="Freeform 17" id="17" descr="Image"/>
            <p:cNvSpPr/>
            <p:nvPr/>
          </p:nvSpPr>
          <p:spPr>
            <a:xfrm flipH="false" flipV="false" rot="0">
              <a:off x="0" y="0"/>
              <a:ext cx="1342517" cy="1419098"/>
            </a:xfrm>
            <a:custGeom>
              <a:avLst/>
              <a:gdLst/>
              <a:ahLst/>
              <a:cxnLst/>
              <a:rect r="r" b="b" t="t" l="l"/>
              <a:pathLst>
                <a:path h="1419098" w="1342517">
                  <a:moveTo>
                    <a:pt x="0" y="0"/>
                  </a:moveTo>
                  <a:lnTo>
                    <a:pt x="1342517" y="0"/>
                  </a:lnTo>
                  <a:lnTo>
                    <a:pt x="1342517" y="1419098"/>
                  </a:lnTo>
                  <a:lnTo>
                    <a:pt x="0" y="1419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2" b="-140"/>
              </a:stretch>
            </a:blip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14775378" y="3966994"/>
            <a:ext cx="1372992" cy="1348700"/>
            <a:chOff x="0" y="0"/>
            <a:chExt cx="1830656" cy="1798266"/>
          </a:xfrm>
        </p:grpSpPr>
        <p:sp>
          <p:nvSpPr>
            <p:cNvPr name="Freeform 19" id="19" descr="Image"/>
            <p:cNvSpPr/>
            <p:nvPr/>
          </p:nvSpPr>
          <p:spPr>
            <a:xfrm flipH="false" flipV="false" rot="0">
              <a:off x="0" y="0"/>
              <a:ext cx="1830705" cy="1798320"/>
            </a:xfrm>
            <a:custGeom>
              <a:avLst/>
              <a:gdLst/>
              <a:ahLst/>
              <a:cxnLst/>
              <a:rect r="r" b="b" t="t" l="l"/>
              <a:pathLst>
                <a:path h="1798320" w="1830705">
                  <a:moveTo>
                    <a:pt x="0" y="0"/>
                  </a:moveTo>
                  <a:lnTo>
                    <a:pt x="1830705" y="0"/>
                  </a:lnTo>
                  <a:lnTo>
                    <a:pt x="1830705" y="1798320"/>
                  </a:lnTo>
                  <a:lnTo>
                    <a:pt x="0" y="1798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2" b="-112"/>
              </a:stretch>
            </a:blip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8001899" y="3486434"/>
            <a:ext cx="2309812" cy="2309847"/>
            <a:chOff x="0" y="0"/>
            <a:chExt cx="3079750" cy="307979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079750" cy="3079750"/>
            </a:xfrm>
            <a:custGeom>
              <a:avLst/>
              <a:gdLst/>
              <a:ahLst/>
              <a:cxnLst/>
              <a:rect r="r" b="b" t="t" l="l"/>
              <a:pathLst>
                <a:path h="3079750" w="3079750">
                  <a:moveTo>
                    <a:pt x="0" y="0"/>
                  </a:moveTo>
                  <a:lnTo>
                    <a:pt x="3079750" y="0"/>
                  </a:lnTo>
                  <a:lnTo>
                    <a:pt x="3079750" y="3079750"/>
                  </a:lnTo>
                  <a:lnTo>
                    <a:pt x="0" y="3079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1" b="-1"/>
              </a:stretch>
            </a:blip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14398370" y="3577837"/>
            <a:ext cx="2127000" cy="41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6-8 cameras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26650" y="3376875"/>
            <a:ext cx="3365850" cy="106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DVR/NVR with motion detection + inaccurate analytics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880262" y="7383525"/>
            <a:ext cx="3647100" cy="106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Cloud server in unknown location, managed by unknown staff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504813" y="7383525"/>
            <a:ext cx="4020150" cy="106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App by manufacturer with video feed from server (needs unlimited data plan)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3893030" y="3037393"/>
            <a:ext cx="4122986" cy="2246744"/>
          </a:xfrm>
          <a:custGeom>
            <a:avLst/>
            <a:gdLst/>
            <a:ahLst/>
            <a:cxnLst/>
            <a:rect r="r" b="b" t="t" l="l"/>
            <a:pathLst>
              <a:path h="2246744" w="4122986">
                <a:moveTo>
                  <a:pt x="0" y="0"/>
                </a:moveTo>
                <a:lnTo>
                  <a:pt x="4122986" y="0"/>
                </a:lnTo>
                <a:lnTo>
                  <a:pt x="4122986" y="2246744"/>
                </a:lnTo>
                <a:lnTo>
                  <a:pt x="0" y="22467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7" id="27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-4" b="6"/>
              </a:stretch>
            </a:blipFill>
          </p:spPr>
        </p:sp>
      </p:grpSp>
      <p:sp>
        <p:nvSpPr>
          <p:cNvPr name="Freeform 29" id="29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-77">
            <a:off x="9221512" y="3122560"/>
            <a:ext cx="7190451" cy="1971864"/>
            <a:chOff x="0" y="0"/>
            <a:chExt cx="9587268" cy="262915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587230" cy="2629154"/>
            </a:xfrm>
            <a:custGeom>
              <a:avLst/>
              <a:gdLst/>
              <a:ahLst/>
              <a:cxnLst/>
              <a:rect r="r" b="b" t="t" l="l"/>
              <a:pathLst>
                <a:path h="2629154" w="9587230">
                  <a:moveTo>
                    <a:pt x="0" y="0"/>
                  </a:moveTo>
                  <a:lnTo>
                    <a:pt x="0" y="2629154"/>
                  </a:lnTo>
                  <a:lnTo>
                    <a:pt x="9587230" y="2629154"/>
                  </a:lnTo>
                  <a:close/>
                </a:path>
              </a:pathLst>
            </a:custGeom>
            <a:solidFill>
              <a:srgbClr val="F0FEF9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711262" y="770250"/>
            <a:ext cx="15392250" cy="1186061"/>
            <a:chOff x="0" y="0"/>
            <a:chExt cx="20523000" cy="158141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523000" cy="1581414"/>
            </a:xfrm>
            <a:custGeom>
              <a:avLst/>
              <a:gdLst/>
              <a:ahLst/>
              <a:cxnLst/>
              <a:rect r="r" b="b" t="t" l="l"/>
              <a:pathLst>
                <a:path h="1581414" w="20523000">
                  <a:moveTo>
                    <a:pt x="0" y="0"/>
                  </a:moveTo>
                  <a:lnTo>
                    <a:pt x="20523000" y="0"/>
                  </a:lnTo>
                  <a:lnTo>
                    <a:pt x="20523000" y="1581414"/>
                  </a:lnTo>
                  <a:lnTo>
                    <a:pt x="0" y="1581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57150"/>
              <a:ext cx="20523000" cy="15242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Video security assistant as a bolt-on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840137">
            <a:off x="1391304" y="3976460"/>
            <a:ext cx="7917201" cy="187395"/>
            <a:chOff x="0" y="0"/>
            <a:chExt cx="10556268" cy="2498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556367" cy="249936"/>
            </a:xfrm>
            <a:custGeom>
              <a:avLst/>
              <a:gdLst/>
              <a:ahLst/>
              <a:cxnLst/>
              <a:rect r="r" b="b" t="t" l="l"/>
              <a:pathLst>
                <a:path h="249936" w="10556367">
                  <a:moveTo>
                    <a:pt x="10556240" y="124968"/>
                  </a:moveTo>
                  <a:cubicBezTo>
                    <a:pt x="10556240" y="56007"/>
                    <a:pt x="10500360" y="0"/>
                    <a:pt x="10431272" y="0"/>
                  </a:cubicBezTo>
                  <a:lnTo>
                    <a:pt x="124968" y="0"/>
                  </a:lnTo>
                  <a:cubicBezTo>
                    <a:pt x="55880" y="0"/>
                    <a:pt x="0" y="55880"/>
                    <a:pt x="0" y="124968"/>
                  </a:cubicBezTo>
                  <a:cubicBezTo>
                    <a:pt x="0" y="194056"/>
                    <a:pt x="55880" y="249936"/>
                    <a:pt x="124968" y="249936"/>
                  </a:cubicBezTo>
                  <a:lnTo>
                    <a:pt x="10431399" y="249936"/>
                  </a:lnTo>
                  <a:cubicBezTo>
                    <a:pt x="10500360" y="249936"/>
                    <a:pt x="10556367" y="194056"/>
                    <a:pt x="10556367" y="124968"/>
                  </a:cubicBezTo>
                  <a:close/>
                </a:path>
              </a:pathLst>
            </a:custGeom>
            <a:solidFill>
              <a:srgbClr val="1E2551"/>
            </a:solidFill>
          </p:spPr>
        </p:sp>
      </p:grpSp>
      <p:sp>
        <p:nvSpPr>
          <p:cNvPr name="AutoShape 11" id="11"/>
          <p:cNvSpPr/>
          <p:nvPr/>
        </p:nvSpPr>
        <p:spPr>
          <a:xfrm rot="5332549">
            <a:off x="-407807" y="7420038"/>
            <a:ext cx="4854934" cy="0"/>
          </a:xfrm>
          <a:prstGeom prst="line">
            <a:avLst/>
          </a:prstGeom>
          <a:ln cap="rnd" w="47625">
            <a:solidFill>
              <a:srgbClr val="1E255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rot="5332574">
            <a:off x="13850159" y="7439178"/>
            <a:ext cx="4856734" cy="0"/>
          </a:xfrm>
          <a:prstGeom prst="line">
            <a:avLst/>
          </a:prstGeom>
          <a:ln cap="rnd" w="47625">
            <a:solidFill>
              <a:srgbClr val="1E255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9199552" y="5081920"/>
            <a:ext cx="7049250" cy="4752000"/>
            <a:chOff x="0" y="0"/>
            <a:chExt cx="9399000" cy="63360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399016" cy="6336030"/>
            </a:xfrm>
            <a:custGeom>
              <a:avLst/>
              <a:gdLst/>
              <a:ahLst/>
              <a:cxnLst/>
              <a:rect r="r" b="b" t="t" l="l"/>
              <a:pathLst>
                <a:path h="6336030" w="9399016">
                  <a:moveTo>
                    <a:pt x="0" y="0"/>
                  </a:moveTo>
                  <a:lnTo>
                    <a:pt x="9399016" y="0"/>
                  </a:lnTo>
                  <a:lnTo>
                    <a:pt x="9399016" y="6336030"/>
                  </a:lnTo>
                  <a:lnTo>
                    <a:pt x="0" y="6336030"/>
                  </a:lnTo>
                  <a:close/>
                </a:path>
              </a:pathLst>
            </a:custGeom>
            <a:solidFill>
              <a:srgbClr val="F0FFF8"/>
            </a:solidFill>
          </p:spPr>
        </p:sp>
      </p:grpSp>
      <p:grpSp>
        <p:nvGrpSpPr>
          <p:cNvPr name="Group 15" id="15"/>
          <p:cNvGrpSpPr/>
          <p:nvPr/>
        </p:nvGrpSpPr>
        <p:grpSpPr>
          <a:xfrm rot="-79">
            <a:off x="9199950" y="3208467"/>
            <a:ext cx="7049106" cy="1971864"/>
            <a:chOff x="0" y="0"/>
            <a:chExt cx="9398808" cy="262915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398762" cy="2629154"/>
            </a:xfrm>
            <a:custGeom>
              <a:avLst/>
              <a:gdLst/>
              <a:ahLst/>
              <a:cxnLst/>
              <a:rect r="r" b="b" t="t" l="l"/>
              <a:pathLst>
                <a:path h="2629154" w="9398762">
                  <a:moveTo>
                    <a:pt x="0" y="0"/>
                  </a:moveTo>
                  <a:lnTo>
                    <a:pt x="0" y="2629154"/>
                  </a:lnTo>
                  <a:lnTo>
                    <a:pt x="9398762" y="2629154"/>
                  </a:lnTo>
                  <a:close/>
                </a:path>
              </a:pathLst>
            </a:custGeom>
            <a:solidFill>
              <a:srgbClr val="F0FEF9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6813504" y="2653538"/>
            <a:ext cx="740700" cy="954000"/>
            <a:chOff x="0" y="0"/>
            <a:chExt cx="987600" cy="12720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87552" cy="1272032"/>
            </a:xfrm>
            <a:custGeom>
              <a:avLst/>
              <a:gdLst/>
              <a:ahLst/>
              <a:cxnLst/>
              <a:rect r="r" b="b" t="t" l="l"/>
              <a:pathLst>
                <a:path h="1272032" w="987552">
                  <a:moveTo>
                    <a:pt x="0" y="0"/>
                  </a:moveTo>
                  <a:lnTo>
                    <a:pt x="987552" y="0"/>
                  </a:lnTo>
                  <a:lnTo>
                    <a:pt x="987552" y="1272032"/>
                  </a:lnTo>
                  <a:lnTo>
                    <a:pt x="0" y="1272032"/>
                  </a:lnTo>
                  <a:close/>
                </a:path>
              </a:pathLst>
            </a:custGeom>
            <a:solidFill>
              <a:srgbClr val="1E2551"/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-10019996">
            <a:off x="13248767" y="4169007"/>
            <a:ext cx="1046579" cy="808252"/>
            <a:chOff x="0" y="0"/>
            <a:chExt cx="1395438" cy="1077670"/>
          </a:xfrm>
        </p:grpSpPr>
        <p:sp>
          <p:nvSpPr>
            <p:cNvPr name="Freeform 20" id="20" descr="Image"/>
            <p:cNvSpPr/>
            <p:nvPr/>
          </p:nvSpPr>
          <p:spPr>
            <a:xfrm flipH="false" flipV="false" rot="0">
              <a:off x="0" y="0"/>
              <a:ext cx="1395476" cy="1077722"/>
            </a:xfrm>
            <a:custGeom>
              <a:avLst/>
              <a:gdLst/>
              <a:ahLst/>
              <a:cxnLst/>
              <a:rect r="r" b="b" t="t" l="l"/>
              <a:pathLst>
                <a:path h="1077722" w="1395476">
                  <a:moveTo>
                    <a:pt x="0" y="0"/>
                  </a:moveTo>
                  <a:lnTo>
                    <a:pt x="1395476" y="0"/>
                  </a:lnTo>
                  <a:lnTo>
                    <a:pt x="1395476" y="1077722"/>
                  </a:lnTo>
                  <a:lnTo>
                    <a:pt x="0" y="10777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2" b="-641"/>
              </a:stretch>
            </a:blip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9959996">
            <a:off x="3975634" y="4159468"/>
            <a:ext cx="1046579" cy="808254"/>
            <a:chOff x="0" y="0"/>
            <a:chExt cx="1395438" cy="1077672"/>
          </a:xfrm>
        </p:grpSpPr>
        <p:sp>
          <p:nvSpPr>
            <p:cNvPr name="Freeform 22" id="22" descr="Image"/>
            <p:cNvSpPr/>
            <p:nvPr/>
          </p:nvSpPr>
          <p:spPr>
            <a:xfrm flipH="false" flipV="false" rot="0">
              <a:off x="0" y="0"/>
              <a:ext cx="1395476" cy="1077722"/>
            </a:xfrm>
            <a:custGeom>
              <a:avLst/>
              <a:gdLst/>
              <a:ahLst/>
              <a:cxnLst/>
              <a:rect r="r" b="b" t="t" l="l"/>
              <a:pathLst>
                <a:path h="1077722" w="1395476">
                  <a:moveTo>
                    <a:pt x="0" y="0"/>
                  </a:moveTo>
                  <a:lnTo>
                    <a:pt x="1395476" y="0"/>
                  </a:lnTo>
                  <a:lnTo>
                    <a:pt x="1395476" y="1077722"/>
                  </a:lnTo>
                  <a:lnTo>
                    <a:pt x="0" y="10777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2" b="-641"/>
              </a:stretch>
            </a:blipFill>
          </p:spPr>
        </p:sp>
      </p:grpSp>
      <p:grpSp>
        <p:nvGrpSpPr>
          <p:cNvPr name="Group 23" id="23"/>
          <p:cNvGrpSpPr>
            <a:grpSpLocks noChangeAspect="true"/>
          </p:cNvGrpSpPr>
          <p:nvPr/>
        </p:nvGrpSpPr>
        <p:grpSpPr>
          <a:xfrm rot="0">
            <a:off x="16235424" y="5038520"/>
            <a:ext cx="1099232" cy="973968"/>
            <a:chOff x="0" y="0"/>
            <a:chExt cx="1465642" cy="1298624"/>
          </a:xfrm>
        </p:grpSpPr>
        <p:sp>
          <p:nvSpPr>
            <p:cNvPr name="Freeform 24" id="24" descr="Image"/>
            <p:cNvSpPr/>
            <p:nvPr/>
          </p:nvSpPr>
          <p:spPr>
            <a:xfrm flipH="false" flipV="false" rot="0">
              <a:off x="0" y="0"/>
              <a:ext cx="1465580" cy="1298575"/>
            </a:xfrm>
            <a:custGeom>
              <a:avLst/>
              <a:gdLst/>
              <a:ahLst/>
              <a:cxnLst/>
              <a:rect r="r" b="b" t="t" l="l"/>
              <a:pathLst>
                <a:path h="1298575" w="1465580">
                  <a:moveTo>
                    <a:pt x="0" y="0"/>
                  </a:moveTo>
                  <a:lnTo>
                    <a:pt x="1465580" y="0"/>
                  </a:lnTo>
                  <a:lnTo>
                    <a:pt x="1465580" y="1298575"/>
                  </a:lnTo>
                  <a:lnTo>
                    <a:pt x="0" y="12985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652" b="-3"/>
              </a:stretch>
            </a:blipFill>
          </p:spPr>
        </p:sp>
      </p:grp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953343" y="5038520"/>
            <a:ext cx="1099233" cy="973968"/>
            <a:chOff x="0" y="0"/>
            <a:chExt cx="1465644" cy="1298624"/>
          </a:xfrm>
        </p:grpSpPr>
        <p:sp>
          <p:nvSpPr>
            <p:cNvPr name="Freeform 26" id="26" descr="Image"/>
            <p:cNvSpPr/>
            <p:nvPr/>
          </p:nvSpPr>
          <p:spPr>
            <a:xfrm flipH="true" flipV="false" rot="0">
              <a:off x="0" y="0"/>
              <a:ext cx="1465707" cy="1298575"/>
            </a:xfrm>
            <a:custGeom>
              <a:avLst/>
              <a:gdLst/>
              <a:ahLst/>
              <a:cxnLst/>
              <a:rect r="r" b="b" t="t" l="l"/>
              <a:pathLst>
                <a:path h="1298575" w="1465707">
                  <a:moveTo>
                    <a:pt x="1465707" y="0"/>
                  </a:moveTo>
                  <a:lnTo>
                    <a:pt x="0" y="0"/>
                  </a:lnTo>
                  <a:lnTo>
                    <a:pt x="0" y="1298575"/>
                  </a:lnTo>
                  <a:lnTo>
                    <a:pt x="1465707" y="1298575"/>
                  </a:lnTo>
                  <a:lnTo>
                    <a:pt x="1465707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643" b="-3"/>
              </a:stretch>
            </a:blipFill>
          </p:spPr>
        </p:sp>
      </p:grpSp>
      <p:grpSp>
        <p:nvGrpSpPr>
          <p:cNvPr name="Group 27" id="27"/>
          <p:cNvGrpSpPr>
            <a:grpSpLocks noChangeAspect="true"/>
          </p:cNvGrpSpPr>
          <p:nvPr/>
        </p:nvGrpSpPr>
        <p:grpSpPr>
          <a:xfrm rot="0">
            <a:off x="1138938" y="6779877"/>
            <a:ext cx="1052684" cy="1034057"/>
            <a:chOff x="0" y="0"/>
            <a:chExt cx="1403578" cy="1378742"/>
          </a:xfrm>
        </p:grpSpPr>
        <p:sp>
          <p:nvSpPr>
            <p:cNvPr name="Freeform 28" id="28" descr="Image"/>
            <p:cNvSpPr/>
            <p:nvPr/>
          </p:nvSpPr>
          <p:spPr>
            <a:xfrm flipH="false" flipV="false" rot="0">
              <a:off x="0" y="0"/>
              <a:ext cx="1403604" cy="1378712"/>
            </a:xfrm>
            <a:custGeom>
              <a:avLst/>
              <a:gdLst/>
              <a:ahLst/>
              <a:cxnLst/>
              <a:rect r="r" b="b" t="t" l="l"/>
              <a:pathLst>
                <a:path h="1378712" w="1403604">
                  <a:moveTo>
                    <a:pt x="0" y="0"/>
                  </a:moveTo>
                  <a:lnTo>
                    <a:pt x="1403604" y="0"/>
                  </a:lnTo>
                  <a:lnTo>
                    <a:pt x="1403604" y="1378712"/>
                  </a:lnTo>
                  <a:lnTo>
                    <a:pt x="0" y="13787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1" b="-427"/>
              </a:stretch>
            </a:blipFill>
          </p:spPr>
        </p:sp>
      </p:grpSp>
      <p:grpSp>
        <p:nvGrpSpPr>
          <p:cNvPr name="Group 29" id="29"/>
          <p:cNvGrpSpPr>
            <a:grpSpLocks noChangeAspect="true"/>
          </p:cNvGrpSpPr>
          <p:nvPr/>
        </p:nvGrpSpPr>
        <p:grpSpPr>
          <a:xfrm rot="0">
            <a:off x="16103620" y="6779877"/>
            <a:ext cx="1052684" cy="1034057"/>
            <a:chOff x="0" y="0"/>
            <a:chExt cx="1403578" cy="1378742"/>
          </a:xfrm>
        </p:grpSpPr>
        <p:sp>
          <p:nvSpPr>
            <p:cNvPr name="Freeform 30" id="30" descr="Image"/>
            <p:cNvSpPr/>
            <p:nvPr/>
          </p:nvSpPr>
          <p:spPr>
            <a:xfrm flipH="true" flipV="false" rot="0">
              <a:off x="0" y="0"/>
              <a:ext cx="1403604" cy="1378712"/>
            </a:xfrm>
            <a:custGeom>
              <a:avLst/>
              <a:gdLst/>
              <a:ahLst/>
              <a:cxnLst/>
              <a:rect r="r" b="b" t="t" l="l"/>
              <a:pathLst>
                <a:path h="1378712" w="1403604">
                  <a:moveTo>
                    <a:pt x="1403604" y="0"/>
                  </a:moveTo>
                  <a:lnTo>
                    <a:pt x="0" y="0"/>
                  </a:lnTo>
                  <a:lnTo>
                    <a:pt x="0" y="1378712"/>
                  </a:lnTo>
                  <a:lnTo>
                    <a:pt x="1403604" y="1378712"/>
                  </a:lnTo>
                  <a:lnTo>
                    <a:pt x="1403604" y="0"/>
                  </a:lnTo>
                  <a:close/>
                </a:path>
              </a:pathLst>
            </a:custGeom>
            <a:blipFill>
              <a:blip r:embed="rId5"/>
              <a:stretch>
                <a:fillRect l="0" t="0" r="1" b="-427"/>
              </a:stretch>
            </a:blipFill>
          </p:spPr>
        </p:sp>
      </p:grpSp>
      <p:grpSp>
        <p:nvGrpSpPr>
          <p:cNvPr name="Group 31" id="31"/>
          <p:cNvGrpSpPr>
            <a:grpSpLocks noChangeAspect="true"/>
          </p:cNvGrpSpPr>
          <p:nvPr/>
        </p:nvGrpSpPr>
        <p:grpSpPr>
          <a:xfrm rot="0">
            <a:off x="15171531" y="9010102"/>
            <a:ext cx="671803" cy="671135"/>
            <a:chOff x="0" y="0"/>
            <a:chExt cx="895738" cy="894846"/>
          </a:xfrm>
        </p:grpSpPr>
        <p:sp>
          <p:nvSpPr>
            <p:cNvPr name="Freeform 32" id="32" descr="Image"/>
            <p:cNvSpPr/>
            <p:nvPr/>
          </p:nvSpPr>
          <p:spPr>
            <a:xfrm flipH="false" flipV="false" rot="0">
              <a:off x="0" y="0"/>
              <a:ext cx="895731" cy="894842"/>
            </a:xfrm>
            <a:custGeom>
              <a:avLst/>
              <a:gdLst/>
              <a:ahLst/>
              <a:cxnLst/>
              <a:rect r="r" b="b" t="t" l="l"/>
              <a:pathLst>
                <a:path h="894842" w="895731">
                  <a:moveTo>
                    <a:pt x="0" y="0"/>
                  </a:moveTo>
                  <a:lnTo>
                    <a:pt x="895731" y="0"/>
                  </a:lnTo>
                  <a:lnTo>
                    <a:pt x="895731" y="894842"/>
                  </a:lnTo>
                  <a:lnTo>
                    <a:pt x="0" y="894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604" b="0"/>
              </a:stretch>
            </a:blipFill>
          </p:spPr>
        </p:sp>
      </p:grpSp>
      <p:grpSp>
        <p:nvGrpSpPr>
          <p:cNvPr name="Group 33" id="33"/>
          <p:cNvGrpSpPr>
            <a:grpSpLocks noChangeAspect="true"/>
          </p:cNvGrpSpPr>
          <p:nvPr/>
        </p:nvGrpSpPr>
        <p:grpSpPr>
          <a:xfrm rot="0">
            <a:off x="2500986" y="9010102"/>
            <a:ext cx="671803" cy="671135"/>
            <a:chOff x="0" y="0"/>
            <a:chExt cx="895738" cy="894846"/>
          </a:xfrm>
        </p:grpSpPr>
        <p:sp>
          <p:nvSpPr>
            <p:cNvPr name="Freeform 34" id="34" descr="Image"/>
            <p:cNvSpPr/>
            <p:nvPr/>
          </p:nvSpPr>
          <p:spPr>
            <a:xfrm flipH="false" flipV="false" rot="0">
              <a:off x="0" y="0"/>
              <a:ext cx="895731" cy="894842"/>
            </a:xfrm>
            <a:custGeom>
              <a:avLst/>
              <a:gdLst/>
              <a:ahLst/>
              <a:cxnLst/>
              <a:rect r="r" b="b" t="t" l="l"/>
              <a:pathLst>
                <a:path h="894842" w="895731">
                  <a:moveTo>
                    <a:pt x="0" y="0"/>
                  </a:moveTo>
                  <a:lnTo>
                    <a:pt x="895731" y="0"/>
                  </a:lnTo>
                  <a:lnTo>
                    <a:pt x="895731" y="894842"/>
                  </a:lnTo>
                  <a:lnTo>
                    <a:pt x="0" y="894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604" b="0"/>
              </a:stretch>
            </a:blipFill>
          </p:spPr>
        </p:sp>
      </p:grpSp>
      <p:grpSp>
        <p:nvGrpSpPr>
          <p:cNvPr name="Group 35" id="35"/>
          <p:cNvGrpSpPr>
            <a:grpSpLocks noChangeAspect="true"/>
          </p:cNvGrpSpPr>
          <p:nvPr/>
        </p:nvGrpSpPr>
        <p:grpSpPr>
          <a:xfrm rot="0">
            <a:off x="5464566" y="5975706"/>
            <a:ext cx="958191" cy="1234368"/>
            <a:chOff x="0" y="0"/>
            <a:chExt cx="1277588" cy="1645824"/>
          </a:xfrm>
        </p:grpSpPr>
        <p:sp>
          <p:nvSpPr>
            <p:cNvPr name="Freeform 36" id="36" descr="Image"/>
            <p:cNvSpPr/>
            <p:nvPr/>
          </p:nvSpPr>
          <p:spPr>
            <a:xfrm flipH="false" flipV="false" rot="0">
              <a:off x="0" y="0"/>
              <a:ext cx="1277620" cy="1645793"/>
            </a:xfrm>
            <a:custGeom>
              <a:avLst/>
              <a:gdLst/>
              <a:ahLst/>
              <a:cxnLst/>
              <a:rect r="r" b="b" t="t" l="l"/>
              <a:pathLst>
                <a:path h="1645793" w="1277620">
                  <a:moveTo>
                    <a:pt x="0" y="0"/>
                  </a:moveTo>
                  <a:lnTo>
                    <a:pt x="1277620" y="0"/>
                  </a:lnTo>
                  <a:lnTo>
                    <a:pt x="1277620" y="1645793"/>
                  </a:lnTo>
                  <a:lnTo>
                    <a:pt x="0" y="1645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578" b="-1"/>
              </a:stretch>
            </a:blipFill>
          </p:spPr>
        </p:sp>
      </p:grpSp>
      <p:grpSp>
        <p:nvGrpSpPr>
          <p:cNvPr name="Group 37" id="37"/>
          <p:cNvGrpSpPr>
            <a:grpSpLocks noChangeAspect="true"/>
          </p:cNvGrpSpPr>
          <p:nvPr/>
        </p:nvGrpSpPr>
        <p:grpSpPr>
          <a:xfrm rot="0">
            <a:off x="5422206" y="8807278"/>
            <a:ext cx="1042907" cy="740418"/>
            <a:chOff x="0" y="0"/>
            <a:chExt cx="1390542" cy="987224"/>
          </a:xfrm>
        </p:grpSpPr>
        <p:sp>
          <p:nvSpPr>
            <p:cNvPr name="Freeform 38" id="38" descr="Image"/>
            <p:cNvSpPr/>
            <p:nvPr/>
          </p:nvSpPr>
          <p:spPr>
            <a:xfrm flipH="false" flipV="false" rot="0">
              <a:off x="0" y="0"/>
              <a:ext cx="1390523" cy="987171"/>
            </a:xfrm>
            <a:custGeom>
              <a:avLst/>
              <a:gdLst/>
              <a:ahLst/>
              <a:cxnLst/>
              <a:rect r="r" b="b" t="t" l="l"/>
              <a:pathLst>
                <a:path h="987171" w="1390523">
                  <a:moveTo>
                    <a:pt x="0" y="0"/>
                  </a:moveTo>
                  <a:lnTo>
                    <a:pt x="1390523" y="0"/>
                  </a:lnTo>
                  <a:lnTo>
                    <a:pt x="1390523" y="987171"/>
                  </a:lnTo>
                  <a:lnTo>
                    <a:pt x="0" y="987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-1" b="-523"/>
              </a:stretch>
            </a:blipFill>
          </p:spPr>
        </p:sp>
      </p:grpSp>
      <p:grpSp>
        <p:nvGrpSpPr>
          <p:cNvPr name="Group 39" id="39"/>
          <p:cNvGrpSpPr>
            <a:grpSpLocks noChangeAspect="true"/>
          </p:cNvGrpSpPr>
          <p:nvPr/>
        </p:nvGrpSpPr>
        <p:grpSpPr>
          <a:xfrm rot="0">
            <a:off x="11869740" y="8807278"/>
            <a:ext cx="1042907" cy="740418"/>
            <a:chOff x="0" y="0"/>
            <a:chExt cx="1390542" cy="987224"/>
          </a:xfrm>
        </p:grpSpPr>
        <p:sp>
          <p:nvSpPr>
            <p:cNvPr name="Freeform 40" id="40" descr="Image"/>
            <p:cNvSpPr/>
            <p:nvPr/>
          </p:nvSpPr>
          <p:spPr>
            <a:xfrm flipH="false" flipV="false" rot="0">
              <a:off x="0" y="0"/>
              <a:ext cx="1390523" cy="987171"/>
            </a:xfrm>
            <a:custGeom>
              <a:avLst/>
              <a:gdLst/>
              <a:ahLst/>
              <a:cxnLst/>
              <a:rect r="r" b="b" t="t" l="l"/>
              <a:pathLst>
                <a:path h="987171" w="1390523">
                  <a:moveTo>
                    <a:pt x="0" y="0"/>
                  </a:moveTo>
                  <a:lnTo>
                    <a:pt x="1390523" y="0"/>
                  </a:lnTo>
                  <a:lnTo>
                    <a:pt x="1390523" y="987171"/>
                  </a:lnTo>
                  <a:lnTo>
                    <a:pt x="0" y="987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-1" b="-523"/>
              </a:stretch>
            </a:blipFill>
          </p:spPr>
        </p:sp>
      </p:grpSp>
      <p:sp>
        <p:nvSpPr>
          <p:cNvPr name="AutoShape 41" id="41"/>
          <p:cNvSpPr/>
          <p:nvPr/>
        </p:nvSpPr>
        <p:spPr>
          <a:xfrm rot="5328355">
            <a:off x="5258047" y="7999192"/>
            <a:ext cx="1371223" cy="0"/>
          </a:xfrm>
          <a:prstGeom prst="line">
            <a:avLst/>
          </a:prstGeom>
          <a:ln cap="rnd" w="19050">
            <a:solidFill>
              <a:srgbClr val="73B738"/>
            </a:solidFill>
            <a:prstDash val="solid"/>
            <a:headEnd type="triangle" len="med" w="lg"/>
            <a:tailEnd type="triangle" len="med" w="lg"/>
          </a:ln>
        </p:spPr>
      </p:sp>
      <p:sp>
        <p:nvSpPr>
          <p:cNvPr name="AutoShape 42" id="42"/>
          <p:cNvSpPr/>
          <p:nvPr/>
        </p:nvSpPr>
        <p:spPr>
          <a:xfrm rot="2622851">
            <a:off x="4597344" y="5364586"/>
            <a:ext cx="1488905" cy="0"/>
          </a:xfrm>
          <a:prstGeom prst="line">
            <a:avLst/>
          </a:prstGeom>
          <a:ln cap="rnd" w="19050">
            <a:solidFill>
              <a:srgbClr val="73B738"/>
            </a:solidFill>
            <a:prstDash val="solid"/>
            <a:headEnd type="triangle" len="med" w="lg"/>
            <a:tailEnd type="triangle" len="med" w="lg"/>
          </a:ln>
        </p:spPr>
      </p:sp>
      <p:sp>
        <p:nvSpPr>
          <p:cNvPr name="AutoShape 43" id="43"/>
          <p:cNvSpPr/>
          <p:nvPr/>
        </p:nvSpPr>
        <p:spPr>
          <a:xfrm rot="460640">
            <a:off x="2096239" y="5864124"/>
            <a:ext cx="3285879" cy="0"/>
          </a:xfrm>
          <a:prstGeom prst="line">
            <a:avLst/>
          </a:prstGeom>
          <a:ln cap="rnd" w="19050">
            <a:solidFill>
              <a:srgbClr val="73B738"/>
            </a:solidFill>
            <a:prstDash val="solid"/>
            <a:headEnd type="triangle" len="med" w="lg"/>
            <a:tailEnd type="triangle" len="med" w="lg"/>
          </a:ln>
        </p:spPr>
      </p:sp>
      <p:sp>
        <p:nvSpPr>
          <p:cNvPr name="AutoShape 44" id="44"/>
          <p:cNvSpPr/>
          <p:nvPr/>
        </p:nvSpPr>
        <p:spPr>
          <a:xfrm rot="10183473">
            <a:off x="2057792" y="6917521"/>
            <a:ext cx="3333743" cy="0"/>
          </a:xfrm>
          <a:prstGeom prst="line">
            <a:avLst/>
          </a:prstGeom>
          <a:ln cap="rnd" w="19050">
            <a:solidFill>
              <a:srgbClr val="73B738"/>
            </a:solidFill>
            <a:prstDash val="solid"/>
            <a:headEnd type="triangle" len="med" w="lg"/>
            <a:tailEnd type="triangle" len="med" w="lg"/>
          </a:ln>
        </p:spPr>
      </p:sp>
      <p:grpSp>
        <p:nvGrpSpPr>
          <p:cNvPr name="Group 45" id="45"/>
          <p:cNvGrpSpPr>
            <a:grpSpLocks noChangeAspect="true"/>
          </p:cNvGrpSpPr>
          <p:nvPr/>
        </p:nvGrpSpPr>
        <p:grpSpPr>
          <a:xfrm rot="0">
            <a:off x="9284340" y="8100825"/>
            <a:ext cx="1720380" cy="1152960"/>
            <a:chOff x="0" y="0"/>
            <a:chExt cx="2293840" cy="1537280"/>
          </a:xfrm>
        </p:grpSpPr>
        <p:sp>
          <p:nvSpPr>
            <p:cNvPr name="Freeform 46" id="46" descr="Image"/>
            <p:cNvSpPr/>
            <p:nvPr/>
          </p:nvSpPr>
          <p:spPr>
            <a:xfrm flipH="false" flipV="false" rot="0">
              <a:off x="0" y="0"/>
              <a:ext cx="2293874" cy="1537335"/>
            </a:xfrm>
            <a:custGeom>
              <a:avLst/>
              <a:gdLst/>
              <a:ahLst/>
              <a:cxnLst/>
              <a:rect r="r" b="b" t="t" l="l"/>
              <a:pathLst>
                <a:path h="1537335" w="2293874">
                  <a:moveTo>
                    <a:pt x="0" y="0"/>
                  </a:moveTo>
                  <a:lnTo>
                    <a:pt x="2293874" y="0"/>
                  </a:lnTo>
                  <a:lnTo>
                    <a:pt x="2293874" y="1537335"/>
                  </a:lnTo>
                  <a:lnTo>
                    <a:pt x="0" y="15373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1" b="-218"/>
              </a:stretch>
            </a:blipFill>
          </p:spPr>
        </p:sp>
      </p:grpSp>
      <p:sp>
        <p:nvSpPr>
          <p:cNvPr name="AutoShape 47" id="47"/>
          <p:cNvSpPr/>
          <p:nvPr/>
        </p:nvSpPr>
        <p:spPr>
          <a:xfrm rot="5318118">
            <a:off x="11791283" y="8166770"/>
            <a:ext cx="1199815" cy="0"/>
          </a:xfrm>
          <a:prstGeom prst="line">
            <a:avLst/>
          </a:prstGeom>
          <a:ln cap="rnd" w="19050">
            <a:solidFill>
              <a:srgbClr val="73B738"/>
            </a:solidFill>
            <a:prstDash val="solid"/>
            <a:headEnd type="triangle" len="med" w="lg"/>
            <a:tailEnd type="triangle" len="med" w="lg"/>
          </a:ln>
        </p:spPr>
      </p:sp>
      <p:sp>
        <p:nvSpPr>
          <p:cNvPr name="AutoShape 48" id="48"/>
          <p:cNvSpPr/>
          <p:nvPr/>
        </p:nvSpPr>
        <p:spPr>
          <a:xfrm rot="7768328">
            <a:off x="12148854" y="5585613"/>
            <a:ext cx="1806858" cy="0"/>
          </a:xfrm>
          <a:prstGeom prst="line">
            <a:avLst/>
          </a:prstGeom>
          <a:ln cap="rnd" w="19050">
            <a:solidFill>
              <a:srgbClr val="73B738"/>
            </a:solidFill>
            <a:prstDash val="solid"/>
            <a:headEnd type="triangle" len="med" w="lg"/>
            <a:tailEnd type="triangle" len="med" w="lg"/>
          </a:ln>
        </p:spPr>
      </p:sp>
      <p:sp>
        <p:nvSpPr>
          <p:cNvPr name="AutoShape 49" id="49"/>
          <p:cNvSpPr/>
          <p:nvPr/>
        </p:nvSpPr>
        <p:spPr>
          <a:xfrm rot="10005070">
            <a:off x="12903855" y="6037935"/>
            <a:ext cx="3291841" cy="0"/>
          </a:xfrm>
          <a:prstGeom prst="line">
            <a:avLst/>
          </a:prstGeom>
          <a:ln cap="rnd" w="19050">
            <a:solidFill>
              <a:srgbClr val="73B738"/>
            </a:solidFill>
            <a:prstDash val="solid"/>
            <a:headEnd type="triangle" len="med" w="lg"/>
            <a:tailEnd type="triangle" len="med" w="lg"/>
          </a:ln>
        </p:spPr>
      </p:sp>
      <p:sp>
        <p:nvSpPr>
          <p:cNvPr name="AutoShape 50" id="50"/>
          <p:cNvSpPr/>
          <p:nvPr/>
        </p:nvSpPr>
        <p:spPr>
          <a:xfrm rot="10760189">
            <a:off x="12966843" y="7067525"/>
            <a:ext cx="3167087" cy="0"/>
          </a:xfrm>
          <a:prstGeom prst="line">
            <a:avLst/>
          </a:prstGeom>
          <a:ln cap="rnd" w="19050">
            <a:solidFill>
              <a:srgbClr val="73B738"/>
            </a:solidFill>
            <a:prstDash val="solid"/>
            <a:headEnd type="triangle" len="med" w="lg"/>
            <a:tailEnd type="triangle" len="med" w="lg"/>
          </a:ln>
        </p:spPr>
      </p:sp>
      <p:grpSp>
        <p:nvGrpSpPr>
          <p:cNvPr name="Group 51" id="51"/>
          <p:cNvGrpSpPr>
            <a:grpSpLocks noChangeAspect="true"/>
          </p:cNvGrpSpPr>
          <p:nvPr/>
        </p:nvGrpSpPr>
        <p:grpSpPr>
          <a:xfrm rot="0">
            <a:off x="11912097" y="6306900"/>
            <a:ext cx="958191" cy="1234368"/>
            <a:chOff x="0" y="0"/>
            <a:chExt cx="1277588" cy="1645824"/>
          </a:xfrm>
        </p:grpSpPr>
        <p:sp>
          <p:nvSpPr>
            <p:cNvPr name="Freeform 52" id="52" descr="Image"/>
            <p:cNvSpPr/>
            <p:nvPr/>
          </p:nvSpPr>
          <p:spPr>
            <a:xfrm flipH="false" flipV="false" rot="0">
              <a:off x="0" y="0"/>
              <a:ext cx="1277620" cy="1645793"/>
            </a:xfrm>
            <a:custGeom>
              <a:avLst/>
              <a:gdLst/>
              <a:ahLst/>
              <a:cxnLst/>
              <a:rect r="r" b="b" t="t" l="l"/>
              <a:pathLst>
                <a:path h="1645793" w="1277620">
                  <a:moveTo>
                    <a:pt x="0" y="0"/>
                  </a:moveTo>
                  <a:lnTo>
                    <a:pt x="1277620" y="0"/>
                  </a:lnTo>
                  <a:lnTo>
                    <a:pt x="1277620" y="1645793"/>
                  </a:lnTo>
                  <a:lnTo>
                    <a:pt x="0" y="1645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578" b="-1"/>
              </a:stretch>
            </a:blipFill>
          </p:spPr>
        </p:sp>
      </p:grpSp>
      <p:sp>
        <p:nvSpPr>
          <p:cNvPr name="AutoShape 53" id="53"/>
          <p:cNvSpPr/>
          <p:nvPr/>
        </p:nvSpPr>
        <p:spPr>
          <a:xfrm rot="1507047">
            <a:off x="10914369" y="8992114"/>
            <a:ext cx="975852" cy="0"/>
          </a:xfrm>
          <a:prstGeom prst="line">
            <a:avLst/>
          </a:prstGeom>
          <a:ln cap="rnd" w="19050">
            <a:solidFill>
              <a:srgbClr val="73B738"/>
            </a:solidFill>
            <a:prstDash val="solid"/>
            <a:headEnd type="triangle" len="med" w="lg"/>
            <a:tailEnd type="triangle" len="med" w="lg"/>
          </a:ln>
        </p:spPr>
      </p:sp>
      <p:sp>
        <p:nvSpPr>
          <p:cNvPr name="AutoShape 54" id="54"/>
          <p:cNvSpPr/>
          <p:nvPr/>
        </p:nvSpPr>
        <p:spPr>
          <a:xfrm rot="48544">
            <a:off x="3285655" y="9336144"/>
            <a:ext cx="2023627" cy="0"/>
          </a:xfrm>
          <a:prstGeom prst="line">
            <a:avLst/>
          </a:prstGeom>
          <a:ln cap="rnd" w="19050">
            <a:solidFill>
              <a:srgbClr val="73B738"/>
            </a:solidFill>
            <a:prstDash val="solid"/>
            <a:headEnd type="triangle" len="med" w="lg"/>
            <a:tailEnd type="triangle" len="med" w="lg"/>
          </a:ln>
        </p:spPr>
      </p:sp>
      <p:sp>
        <p:nvSpPr>
          <p:cNvPr name="AutoShape 55" id="55"/>
          <p:cNvSpPr/>
          <p:nvPr/>
        </p:nvSpPr>
        <p:spPr>
          <a:xfrm rot="48544">
            <a:off x="13030246" y="9336144"/>
            <a:ext cx="2023627" cy="0"/>
          </a:xfrm>
          <a:prstGeom prst="line">
            <a:avLst/>
          </a:prstGeom>
          <a:ln cap="rnd" w="19050">
            <a:solidFill>
              <a:srgbClr val="73B738"/>
            </a:solidFill>
            <a:prstDash val="solid"/>
            <a:headEnd type="triangle" len="med" w="lg"/>
            <a:tailEnd type="triangle" len="med" w="lg"/>
          </a:ln>
        </p:spPr>
      </p:sp>
      <p:grpSp>
        <p:nvGrpSpPr>
          <p:cNvPr name="Group 56" id="56"/>
          <p:cNvGrpSpPr>
            <a:grpSpLocks noChangeAspect="true"/>
          </p:cNvGrpSpPr>
          <p:nvPr/>
        </p:nvGrpSpPr>
        <p:grpSpPr>
          <a:xfrm rot="0">
            <a:off x="9549978" y="6121308"/>
            <a:ext cx="1042908" cy="1070690"/>
            <a:chOff x="0" y="0"/>
            <a:chExt cx="1390544" cy="1427586"/>
          </a:xfrm>
        </p:grpSpPr>
        <p:sp>
          <p:nvSpPr>
            <p:cNvPr name="Freeform 57" id="57" descr="Снимок экрана 2020-08-21 в 15.41.13-восстановлено.psd"/>
            <p:cNvSpPr/>
            <p:nvPr/>
          </p:nvSpPr>
          <p:spPr>
            <a:xfrm flipH="false" flipV="false" rot="0">
              <a:off x="0" y="0"/>
              <a:ext cx="1390523" cy="1427607"/>
            </a:xfrm>
            <a:custGeom>
              <a:avLst/>
              <a:gdLst/>
              <a:ahLst/>
              <a:cxnLst/>
              <a:rect r="r" b="b" t="t" l="l"/>
              <a:pathLst>
                <a:path h="1427607" w="1390523">
                  <a:moveTo>
                    <a:pt x="0" y="0"/>
                  </a:moveTo>
                  <a:lnTo>
                    <a:pt x="1390523" y="0"/>
                  </a:lnTo>
                  <a:lnTo>
                    <a:pt x="1390523" y="1427607"/>
                  </a:lnTo>
                  <a:lnTo>
                    <a:pt x="0" y="1427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-1" b="-48"/>
              </a:stretch>
            </a:blipFill>
          </p:spPr>
        </p:sp>
      </p:grpSp>
      <p:grpSp>
        <p:nvGrpSpPr>
          <p:cNvPr name="Group 58" id="58"/>
          <p:cNvGrpSpPr>
            <a:grpSpLocks noChangeAspect="true"/>
          </p:cNvGrpSpPr>
          <p:nvPr/>
        </p:nvGrpSpPr>
        <p:grpSpPr>
          <a:xfrm rot="0">
            <a:off x="9320787" y="5384170"/>
            <a:ext cx="385501" cy="281855"/>
            <a:chOff x="0" y="0"/>
            <a:chExt cx="514002" cy="375806"/>
          </a:xfrm>
        </p:grpSpPr>
        <p:sp>
          <p:nvSpPr>
            <p:cNvPr name="Freeform 59" id="59" descr="Image"/>
            <p:cNvSpPr/>
            <p:nvPr/>
          </p:nvSpPr>
          <p:spPr>
            <a:xfrm flipH="false" flipV="false" rot="0">
              <a:off x="0" y="0"/>
              <a:ext cx="513969" cy="375793"/>
            </a:xfrm>
            <a:custGeom>
              <a:avLst/>
              <a:gdLst/>
              <a:ahLst/>
              <a:cxnLst/>
              <a:rect r="r" b="b" t="t" l="l"/>
              <a:pathLst>
                <a:path h="375793" w="513969">
                  <a:moveTo>
                    <a:pt x="0" y="0"/>
                  </a:moveTo>
                  <a:lnTo>
                    <a:pt x="513969" y="0"/>
                  </a:lnTo>
                  <a:lnTo>
                    <a:pt x="513969" y="375793"/>
                  </a:lnTo>
                  <a:lnTo>
                    <a:pt x="0" y="375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-1147" b="-3"/>
              </a:stretch>
            </a:blipFill>
          </p:spPr>
        </p:sp>
      </p:grpSp>
      <p:grpSp>
        <p:nvGrpSpPr>
          <p:cNvPr name="Group 60" id="60"/>
          <p:cNvGrpSpPr>
            <a:grpSpLocks noChangeAspect="true"/>
          </p:cNvGrpSpPr>
          <p:nvPr/>
        </p:nvGrpSpPr>
        <p:grpSpPr>
          <a:xfrm rot="0">
            <a:off x="9960534" y="5148237"/>
            <a:ext cx="221796" cy="413098"/>
            <a:chOff x="0" y="0"/>
            <a:chExt cx="295728" cy="550798"/>
          </a:xfrm>
        </p:grpSpPr>
        <p:sp>
          <p:nvSpPr>
            <p:cNvPr name="Freeform 61" id="61" descr="Image"/>
            <p:cNvSpPr/>
            <p:nvPr/>
          </p:nvSpPr>
          <p:spPr>
            <a:xfrm flipH="false" flipV="false" rot="0">
              <a:off x="0" y="0"/>
              <a:ext cx="295783" cy="550799"/>
            </a:xfrm>
            <a:custGeom>
              <a:avLst/>
              <a:gdLst/>
              <a:ahLst/>
              <a:cxnLst/>
              <a:rect r="r" b="b" t="t" l="l"/>
              <a:pathLst>
                <a:path h="550799" w="295783">
                  <a:moveTo>
                    <a:pt x="0" y="0"/>
                  </a:moveTo>
                  <a:lnTo>
                    <a:pt x="295783" y="0"/>
                  </a:lnTo>
                  <a:lnTo>
                    <a:pt x="295783" y="550799"/>
                  </a:lnTo>
                  <a:lnTo>
                    <a:pt x="0" y="55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18" b="-670"/>
              </a:stretch>
            </a:blipFill>
          </p:spPr>
        </p:sp>
      </p:grpSp>
      <p:sp>
        <p:nvSpPr>
          <p:cNvPr name="AutoShape 62" id="62"/>
          <p:cNvSpPr/>
          <p:nvPr/>
        </p:nvSpPr>
        <p:spPr>
          <a:xfrm rot="5304760">
            <a:off x="9565184" y="7552241"/>
            <a:ext cx="1031571" cy="0"/>
          </a:xfrm>
          <a:prstGeom prst="line">
            <a:avLst/>
          </a:prstGeom>
          <a:ln cap="rnd" w="19050">
            <a:solidFill>
              <a:srgbClr val="73B738"/>
            </a:solidFill>
            <a:prstDash val="solid"/>
            <a:headEnd type="triangle" len="med" w="lg"/>
            <a:tailEnd type="triangle" len="med" w="lg"/>
          </a:ln>
        </p:spPr>
      </p:sp>
      <p:sp>
        <p:nvSpPr>
          <p:cNvPr name="AutoShape 63" id="63"/>
          <p:cNvSpPr/>
          <p:nvPr/>
        </p:nvSpPr>
        <p:spPr>
          <a:xfrm rot="2700000">
            <a:off x="9511946" y="5991842"/>
            <a:ext cx="678716" cy="0"/>
          </a:xfrm>
          <a:prstGeom prst="line">
            <a:avLst/>
          </a:prstGeom>
          <a:ln cap="rnd" w="19050">
            <a:solidFill>
              <a:srgbClr val="73B738"/>
            </a:solidFill>
            <a:prstDash val="solid"/>
            <a:headEnd type="triangle" len="med" w="lg"/>
            <a:tailEnd type="none" len="sm" w="sm"/>
          </a:ln>
        </p:spPr>
      </p:sp>
      <p:sp>
        <p:nvSpPr>
          <p:cNvPr name="AutoShape 64" id="64"/>
          <p:cNvSpPr/>
          <p:nvPr/>
        </p:nvSpPr>
        <p:spPr>
          <a:xfrm rot="5239072">
            <a:off x="9766107" y="5962974"/>
            <a:ext cx="610644" cy="0"/>
          </a:xfrm>
          <a:prstGeom prst="line">
            <a:avLst/>
          </a:prstGeom>
          <a:ln cap="rnd" w="19050">
            <a:solidFill>
              <a:srgbClr val="73B738"/>
            </a:solidFill>
            <a:prstDash val="solid"/>
            <a:headEnd type="triangle" len="med" w="lg"/>
            <a:tailEnd type="none" len="sm" w="sm"/>
          </a:ln>
        </p:spPr>
      </p:sp>
      <p:sp>
        <p:nvSpPr>
          <p:cNvPr name="AutoShape 65" id="65"/>
          <p:cNvSpPr/>
          <p:nvPr/>
        </p:nvSpPr>
        <p:spPr>
          <a:xfrm rot="8099999">
            <a:off x="9945212" y="5991842"/>
            <a:ext cx="678716" cy="0"/>
          </a:xfrm>
          <a:prstGeom prst="line">
            <a:avLst/>
          </a:prstGeom>
          <a:ln cap="rnd" w="19050">
            <a:solidFill>
              <a:srgbClr val="73B738"/>
            </a:solidFill>
            <a:prstDash val="solid"/>
            <a:headEnd type="triangle" len="med" w="lg"/>
            <a:tailEnd type="none" len="sm" w="sm"/>
          </a:ln>
        </p:spPr>
      </p:sp>
      <p:grpSp>
        <p:nvGrpSpPr>
          <p:cNvPr name="Group 66" id="66"/>
          <p:cNvGrpSpPr>
            <a:grpSpLocks noChangeAspect="true"/>
          </p:cNvGrpSpPr>
          <p:nvPr/>
        </p:nvGrpSpPr>
        <p:grpSpPr>
          <a:xfrm rot="0">
            <a:off x="10467306" y="5347886"/>
            <a:ext cx="221594" cy="355234"/>
            <a:chOff x="0" y="0"/>
            <a:chExt cx="295458" cy="473646"/>
          </a:xfrm>
        </p:grpSpPr>
        <p:sp>
          <p:nvSpPr>
            <p:cNvPr name="Freeform 67" id="67" descr="Image"/>
            <p:cNvSpPr/>
            <p:nvPr/>
          </p:nvSpPr>
          <p:spPr>
            <a:xfrm flipH="false" flipV="false" rot="0">
              <a:off x="0" y="0"/>
              <a:ext cx="295402" cy="473583"/>
            </a:xfrm>
            <a:custGeom>
              <a:avLst/>
              <a:gdLst/>
              <a:ahLst/>
              <a:cxnLst/>
              <a:rect r="r" b="b" t="t" l="l"/>
              <a:pathLst>
                <a:path h="473583" w="295402">
                  <a:moveTo>
                    <a:pt x="0" y="0"/>
                  </a:moveTo>
                  <a:lnTo>
                    <a:pt x="295402" y="0"/>
                  </a:lnTo>
                  <a:lnTo>
                    <a:pt x="295402" y="473583"/>
                  </a:lnTo>
                  <a:lnTo>
                    <a:pt x="0" y="473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-18" b="-80"/>
              </a:stretch>
            </a:blipFill>
          </p:spPr>
        </p:sp>
      </p:grpSp>
      <p:grpSp>
        <p:nvGrpSpPr>
          <p:cNvPr name="Group 68" id="68"/>
          <p:cNvGrpSpPr/>
          <p:nvPr/>
        </p:nvGrpSpPr>
        <p:grpSpPr>
          <a:xfrm rot="0">
            <a:off x="1545466" y="9769266"/>
            <a:ext cx="15259500" cy="110250"/>
            <a:chOff x="0" y="0"/>
            <a:chExt cx="20346000" cy="147000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20346036" cy="146939"/>
            </a:xfrm>
            <a:custGeom>
              <a:avLst/>
              <a:gdLst/>
              <a:ahLst/>
              <a:cxnLst/>
              <a:rect r="r" b="b" t="t" l="l"/>
              <a:pathLst>
                <a:path h="146939" w="20346036">
                  <a:moveTo>
                    <a:pt x="0" y="0"/>
                  </a:moveTo>
                  <a:lnTo>
                    <a:pt x="20346036" y="0"/>
                  </a:lnTo>
                  <a:lnTo>
                    <a:pt x="20346036" y="146939"/>
                  </a:lnTo>
                  <a:lnTo>
                    <a:pt x="0" y="146939"/>
                  </a:lnTo>
                  <a:close/>
                </a:path>
              </a:pathLst>
            </a:custGeom>
            <a:solidFill>
              <a:srgbClr val="1E2551"/>
            </a:solidFill>
          </p:spPr>
        </p:sp>
      </p:grpSp>
      <p:grpSp>
        <p:nvGrpSpPr>
          <p:cNvPr name="Group 70" id="70"/>
          <p:cNvGrpSpPr/>
          <p:nvPr/>
        </p:nvGrpSpPr>
        <p:grpSpPr>
          <a:xfrm rot="0">
            <a:off x="6293062" y="6241087"/>
            <a:ext cx="1433700" cy="445050"/>
            <a:chOff x="0" y="0"/>
            <a:chExt cx="1911600" cy="593400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1911600" cy="593400"/>
            </a:xfrm>
            <a:custGeom>
              <a:avLst/>
              <a:gdLst/>
              <a:ahLst/>
              <a:cxnLst/>
              <a:rect r="r" b="b" t="t" l="l"/>
              <a:pathLst>
                <a:path h="593400" w="1911600">
                  <a:moveTo>
                    <a:pt x="0" y="0"/>
                  </a:moveTo>
                  <a:lnTo>
                    <a:pt x="1911600" y="0"/>
                  </a:lnTo>
                  <a:lnTo>
                    <a:pt x="1911600" y="593400"/>
                  </a:lnTo>
                  <a:lnTo>
                    <a:pt x="0" y="593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19050"/>
              <a:ext cx="1911600" cy="574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82"/>
                </a:lnSpc>
              </a:pPr>
              <a:r>
                <a:rPr lang="en-US" sz="1650">
                  <a:solidFill>
                    <a:srgbClr val="343A4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DVR/NVR 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10633800" y="6533212"/>
            <a:ext cx="1433700" cy="445050"/>
            <a:chOff x="0" y="0"/>
            <a:chExt cx="1911600" cy="593400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1911600" cy="593400"/>
            </a:xfrm>
            <a:custGeom>
              <a:avLst/>
              <a:gdLst/>
              <a:ahLst/>
              <a:cxnLst/>
              <a:rect r="r" b="b" t="t" l="l"/>
              <a:pathLst>
                <a:path h="593400" w="1911600">
                  <a:moveTo>
                    <a:pt x="0" y="0"/>
                  </a:moveTo>
                  <a:lnTo>
                    <a:pt x="1911600" y="0"/>
                  </a:lnTo>
                  <a:lnTo>
                    <a:pt x="1911600" y="593400"/>
                  </a:lnTo>
                  <a:lnTo>
                    <a:pt x="0" y="593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5" id="75"/>
            <p:cNvSpPr txBox="true"/>
            <p:nvPr/>
          </p:nvSpPr>
          <p:spPr>
            <a:xfrm>
              <a:off x="0" y="19050"/>
              <a:ext cx="1911600" cy="574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82"/>
                </a:lnSpc>
              </a:pPr>
              <a:r>
                <a:rPr lang="en-US" sz="1650">
                  <a:solidFill>
                    <a:srgbClr val="343A4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DVR/NVR 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9867675" y="7371920"/>
            <a:ext cx="1433700" cy="549000"/>
            <a:chOff x="0" y="0"/>
            <a:chExt cx="1911600" cy="732000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1911600" cy="732000"/>
            </a:xfrm>
            <a:custGeom>
              <a:avLst/>
              <a:gdLst/>
              <a:ahLst/>
              <a:cxnLst/>
              <a:rect r="r" b="b" t="t" l="l"/>
              <a:pathLst>
                <a:path h="732000" w="1911600">
                  <a:moveTo>
                    <a:pt x="0" y="0"/>
                  </a:moveTo>
                  <a:lnTo>
                    <a:pt x="1911600" y="0"/>
                  </a:lnTo>
                  <a:lnTo>
                    <a:pt x="1911600" y="732000"/>
                  </a:lnTo>
                  <a:lnTo>
                    <a:pt x="0" y="732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0" y="19050"/>
              <a:ext cx="1911600" cy="712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296"/>
                </a:lnSpc>
              </a:pPr>
              <a:r>
                <a:rPr lang="en-US" sz="1200">
                  <a:solidFill>
                    <a:srgbClr val="343A4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Monitoreal</a:t>
              </a:r>
            </a:p>
            <a:p>
              <a:pPr algn="ctr">
                <a:lnSpc>
                  <a:spcPts val="1296"/>
                </a:lnSpc>
              </a:pPr>
              <a:r>
                <a:rPr lang="en-US" sz="1200">
                  <a:solidFill>
                    <a:srgbClr val="343A4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Relay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-1095750">
            <a:off x="9638910" y="9014007"/>
            <a:ext cx="1891209" cy="548721"/>
            <a:chOff x="0" y="0"/>
            <a:chExt cx="2521612" cy="731628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2521612" cy="731628"/>
            </a:xfrm>
            <a:custGeom>
              <a:avLst/>
              <a:gdLst/>
              <a:ahLst/>
              <a:cxnLst/>
              <a:rect r="r" b="b" t="t" l="l"/>
              <a:pathLst>
                <a:path h="731628" w="2521612">
                  <a:moveTo>
                    <a:pt x="0" y="0"/>
                  </a:moveTo>
                  <a:lnTo>
                    <a:pt x="2521612" y="0"/>
                  </a:lnTo>
                  <a:lnTo>
                    <a:pt x="2521612" y="731628"/>
                  </a:lnTo>
                  <a:lnTo>
                    <a:pt x="0" y="73162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1" id="81"/>
            <p:cNvSpPr txBox="true"/>
            <p:nvPr/>
          </p:nvSpPr>
          <p:spPr>
            <a:xfrm>
              <a:off x="0" y="19050"/>
              <a:ext cx="2521612" cy="7125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296"/>
                </a:lnSpc>
              </a:pPr>
              <a:r>
                <a:rPr lang="en-US" sz="1200">
                  <a:solidFill>
                    <a:srgbClr val="343A4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Monitoreal</a:t>
              </a:r>
            </a:p>
            <a:p>
              <a:pPr algn="ctr">
                <a:lnSpc>
                  <a:spcPts val="1296"/>
                </a:lnSpc>
              </a:pPr>
              <a:r>
                <a:rPr lang="en-US" sz="1200">
                  <a:solidFill>
                    <a:srgbClr val="343A4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AI Security Assistant</a:t>
              </a:r>
            </a:p>
          </p:txBody>
        </p:sp>
      </p:grpSp>
      <p:sp>
        <p:nvSpPr>
          <p:cNvPr name="TextBox 82" id="82"/>
          <p:cNvSpPr txBox="true"/>
          <p:nvPr/>
        </p:nvSpPr>
        <p:spPr>
          <a:xfrm rot="833642">
            <a:off x="9285764" y="3232713"/>
            <a:ext cx="7468724" cy="712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7"/>
              </a:lnSpc>
            </a:pPr>
            <a:r>
              <a:rPr lang="en-US" b="true" sz="21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Smart surveillance system powered by Monitoreal</a:t>
            </a:r>
          </a:p>
          <a:p>
            <a:pPr algn="ctr">
              <a:lnSpc>
                <a:spcPts val="2070"/>
              </a:lnSpc>
            </a:pPr>
            <a:r>
              <a:rPr lang="en-US" sz="15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Up to 8 cameras supported</a:t>
            </a: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</p:txBody>
      </p:sp>
      <p:sp>
        <p:nvSpPr>
          <p:cNvPr name="TextBox 83" id="83"/>
          <p:cNvSpPr txBox="true"/>
          <p:nvPr/>
        </p:nvSpPr>
        <p:spPr>
          <a:xfrm rot="-819540">
            <a:off x="1183350" y="3569500"/>
            <a:ext cx="6033303" cy="712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7"/>
              </a:lnSpc>
            </a:pPr>
            <a:r>
              <a:rPr lang="en-US" b="true" sz="21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‘Dumb’ surveillance system</a:t>
            </a:r>
          </a:p>
          <a:p>
            <a:pPr algn="ctr">
              <a:lnSpc>
                <a:spcPts val="2070"/>
              </a:lnSpc>
            </a:pPr>
            <a:r>
              <a:rPr lang="en-US" sz="15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With a DVR/NVR</a:t>
            </a: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</p:txBody>
      </p:sp>
      <p:grpSp>
        <p:nvGrpSpPr>
          <p:cNvPr name="Group 84" id="84"/>
          <p:cNvGrpSpPr>
            <a:grpSpLocks noChangeAspect="true"/>
          </p:cNvGrpSpPr>
          <p:nvPr/>
        </p:nvGrpSpPr>
        <p:grpSpPr>
          <a:xfrm rot="0">
            <a:off x="9391317" y="3607531"/>
            <a:ext cx="1201575" cy="1201575"/>
            <a:chOff x="0" y="0"/>
            <a:chExt cx="1602100" cy="1602100"/>
          </a:xfrm>
        </p:grpSpPr>
        <p:sp>
          <p:nvSpPr>
            <p:cNvPr name="Freeform 85" id="85"/>
            <p:cNvSpPr/>
            <p:nvPr/>
          </p:nvSpPr>
          <p:spPr>
            <a:xfrm flipH="false" flipV="false" rot="0">
              <a:off x="0" y="0"/>
              <a:ext cx="1602105" cy="1602105"/>
            </a:xfrm>
            <a:custGeom>
              <a:avLst/>
              <a:gdLst/>
              <a:ahLst/>
              <a:cxnLst/>
              <a:rect r="r" b="b" t="t" l="l"/>
              <a:pathLst>
                <a:path h="1602105" w="1602105">
                  <a:moveTo>
                    <a:pt x="0" y="0"/>
                  </a:moveTo>
                  <a:lnTo>
                    <a:pt x="1602105" y="0"/>
                  </a:lnTo>
                  <a:lnTo>
                    <a:pt x="1602105" y="1602105"/>
                  </a:lnTo>
                  <a:lnTo>
                    <a:pt x="0" y="1602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</p:grpSp>
      <p:grpSp>
        <p:nvGrpSpPr>
          <p:cNvPr name="Group 86" id="86"/>
          <p:cNvGrpSpPr/>
          <p:nvPr/>
        </p:nvGrpSpPr>
        <p:grpSpPr>
          <a:xfrm rot="-9959894">
            <a:off x="8917832" y="3961741"/>
            <a:ext cx="7800310" cy="187395"/>
            <a:chOff x="0" y="0"/>
            <a:chExt cx="10400414" cy="249860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10400412" cy="249936"/>
            </a:xfrm>
            <a:custGeom>
              <a:avLst/>
              <a:gdLst/>
              <a:ahLst/>
              <a:cxnLst/>
              <a:rect r="r" b="b" t="t" l="l"/>
              <a:pathLst>
                <a:path h="249936" w="10400412">
                  <a:moveTo>
                    <a:pt x="10400411" y="124968"/>
                  </a:moveTo>
                  <a:cubicBezTo>
                    <a:pt x="10400411" y="56007"/>
                    <a:pt x="10344531" y="0"/>
                    <a:pt x="10275443" y="0"/>
                  </a:cubicBezTo>
                  <a:lnTo>
                    <a:pt x="124968" y="0"/>
                  </a:lnTo>
                  <a:cubicBezTo>
                    <a:pt x="55880" y="0"/>
                    <a:pt x="0" y="55880"/>
                    <a:pt x="0" y="124968"/>
                  </a:cubicBezTo>
                  <a:cubicBezTo>
                    <a:pt x="0" y="194056"/>
                    <a:pt x="55880" y="249936"/>
                    <a:pt x="124968" y="249936"/>
                  </a:cubicBezTo>
                  <a:lnTo>
                    <a:pt x="10275443" y="249936"/>
                  </a:lnTo>
                  <a:cubicBezTo>
                    <a:pt x="10344404" y="249936"/>
                    <a:pt x="10400412" y="194056"/>
                    <a:pt x="10400412" y="124968"/>
                  </a:cubicBezTo>
                  <a:close/>
                </a:path>
              </a:pathLst>
            </a:custGeom>
            <a:solidFill>
              <a:srgbClr val="1E2551"/>
            </a:solidFill>
          </p:spPr>
        </p:sp>
      </p:grpSp>
      <p:sp>
        <p:nvSpPr>
          <p:cNvPr name="TextBox 88" id="88"/>
          <p:cNvSpPr txBox="true"/>
          <p:nvPr/>
        </p:nvSpPr>
        <p:spPr>
          <a:xfrm rot="0">
            <a:off x="802688" y="1757050"/>
            <a:ext cx="15349200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And smart home device</a:t>
            </a:r>
          </a:p>
        </p:txBody>
      </p:sp>
      <p:grpSp>
        <p:nvGrpSpPr>
          <p:cNvPr name="Group 89" id="89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-4" b="6"/>
              </a:stretch>
            </a:blipFill>
          </p:spPr>
        </p:sp>
      </p:grpSp>
      <p:sp>
        <p:nvSpPr>
          <p:cNvPr name="Freeform 91" id="91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2845350" y="770255"/>
            <a:ext cx="12597300" cy="1186061"/>
            <a:chOff x="0" y="0"/>
            <a:chExt cx="16796400" cy="15814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581414"/>
            </a:xfrm>
            <a:custGeom>
              <a:avLst/>
              <a:gdLst/>
              <a:ahLst/>
              <a:cxnLst/>
              <a:rect r="r" b="b" t="t" l="l"/>
              <a:pathLst>
                <a:path h="1581414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581414"/>
                  </a:lnTo>
                  <a:lnTo>
                    <a:pt x="0" y="1581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5242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How it works</a:t>
              </a:r>
            </a:p>
          </p:txBody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3204113" y="1868554"/>
            <a:ext cx="11879793" cy="8080347"/>
            <a:chOff x="0" y="0"/>
            <a:chExt cx="15839724" cy="1077379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839694" cy="10773791"/>
            </a:xfrm>
            <a:custGeom>
              <a:avLst/>
              <a:gdLst/>
              <a:ahLst/>
              <a:cxnLst/>
              <a:rect r="r" b="b" t="t" l="l"/>
              <a:pathLst>
                <a:path h="10773791" w="15839694">
                  <a:moveTo>
                    <a:pt x="0" y="0"/>
                  </a:moveTo>
                  <a:lnTo>
                    <a:pt x="15839694" y="0"/>
                  </a:lnTo>
                  <a:lnTo>
                    <a:pt x="15839694" y="10773791"/>
                  </a:lnTo>
                  <a:lnTo>
                    <a:pt x="0" y="10773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4" b="6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2845350" y="770255"/>
            <a:ext cx="12597300" cy="1186061"/>
            <a:chOff x="0" y="0"/>
            <a:chExt cx="16796400" cy="15814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581414"/>
            </a:xfrm>
            <a:custGeom>
              <a:avLst/>
              <a:gdLst/>
              <a:ahLst/>
              <a:cxnLst/>
              <a:rect r="r" b="b" t="t" l="l"/>
              <a:pathLst>
                <a:path h="1581414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581414"/>
                  </a:lnTo>
                  <a:lnTo>
                    <a:pt x="0" y="1581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5242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How the AI works</a:t>
              </a:r>
            </a:p>
          </p:txBody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205538" y="2811900"/>
            <a:ext cx="4304254" cy="3871650"/>
            <a:chOff x="0" y="0"/>
            <a:chExt cx="5739006" cy="5162200"/>
          </a:xfrm>
        </p:grpSpPr>
        <p:sp>
          <p:nvSpPr>
            <p:cNvPr name="Freeform 8" id="8" descr="Screenshot 2021-06-07 at 18.20.40.png"/>
            <p:cNvSpPr/>
            <p:nvPr/>
          </p:nvSpPr>
          <p:spPr>
            <a:xfrm flipH="false" flipV="false" rot="0">
              <a:off x="0" y="0"/>
              <a:ext cx="5739003" cy="5162169"/>
            </a:xfrm>
            <a:custGeom>
              <a:avLst/>
              <a:gdLst/>
              <a:ahLst/>
              <a:cxnLst/>
              <a:rect r="r" b="b" t="t" l="l"/>
              <a:pathLst>
                <a:path h="5162169" w="5739003">
                  <a:moveTo>
                    <a:pt x="0" y="0"/>
                  </a:moveTo>
                  <a:lnTo>
                    <a:pt x="5739003" y="0"/>
                  </a:lnTo>
                  <a:lnTo>
                    <a:pt x="5739003" y="5162169"/>
                  </a:lnTo>
                  <a:lnTo>
                    <a:pt x="0" y="51621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4743492" y="2811900"/>
            <a:ext cx="4304256" cy="3871650"/>
            <a:chOff x="0" y="0"/>
            <a:chExt cx="5739008" cy="5162200"/>
          </a:xfrm>
        </p:grpSpPr>
        <p:sp>
          <p:nvSpPr>
            <p:cNvPr name="Freeform 10" id="10" descr="Image"/>
            <p:cNvSpPr/>
            <p:nvPr/>
          </p:nvSpPr>
          <p:spPr>
            <a:xfrm flipH="false" flipV="false" rot="0">
              <a:off x="0" y="0"/>
              <a:ext cx="5739003" cy="5162169"/>
            </a:xfrm>
            <a:custGeom>
              <a:avLst/>
              <a:gdLst/>
              <a:ahLst/>
              <a:cxnLst/>
              <a:rect r="r" b="b" t="t" l="l"/>
              <a:pathLst>
                <a:path h="5162169" w="5739003">
                  <a:moveTo>
                    <a:pt x="0" y="0"/>
                  </a:moveTo>
                  <a:lnTo>
                    <a:pt x="5739003" y="0"/>
                  </a:lnTo>
                  <a:lnTo>
                    <a:pt x="5739003" y="5162169"/>
                  </a:lnTo>
                  <a:lnTo>
                    <a:pt x="0" y="51621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921" t="0" r="-3" b="0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3819381" y="2811900"/>
            <a:ext cx="4304256" cy="3871650"/>
            <a:chOff x="0" y="0"/>
            <a:chExt cx="5739008" cy="5162200"/>
          </a:xfrm>
        </p:grpSpPr>
        <p:sp>
          <p:nvSpPr>
            <p:cNvPr name="Freeform 12" id="12" descr="Image"/>
            <p:cNvSpPr/>
            <p:nvPr/>
          </p:nvSpPr>
          <p:spPr>
            <a:xfrm flipH="false" flipV="false" rot="0">
              <a:off x="0" y="0"/>
              <a:ext cx="5739003" cy="5162169"/>
            </a:xfrm>
            <a:custGeom>
              <a:avLst/>
              <a:gdLst/>
              <a:ahLst/>
              <a:cxnLst/>
              <a:rect r="r" b="b" t="t" l="l"/>
              <a:pathLst>
                <a:path h="5162169" w="5739003">
                  <a:moveTo>
                    <a:pt x="0" y="0"/>
                  </a:moveTo>
                  <a:lnTo>
                    <a:pt x="5739003" y="0"/>
                  </a:lnTo>
                  <a:lnTo>
                    <a:pt x="5739003" y="5162169"/>
                  </a:lnTo>
                  <a:lnTo>
                    <a:pt x="0" y="51621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2339" t="0" r="-2584" b="0"/>
              </a:stretch>
            </a:blip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9281445" y="2811900"/>
            <a:ext cx="4304256" cy="3871648"/>
            <a:chOff x="0" y="0"/>
            <a:chExt cx="5739008" cy="5162198"/>
          </a:xfrm>
        </p:grpSpPr>
        <p:sp>
          <p:nvSpPr>
            <p:cNvPr name="Freeform 14" id="14" descr="photo_2021-06-17_13-44-50.jpg"/>
            <p:cNvSpPr/>
            <p:nvPr/>
          </p:nvSpPr>
          <p:spPr>
            <a:xfrm flipH="false" flipV="false" rot="0">
              <a:off x="0" y="0"/>
              <a:ext cx="5739003" cy="5162169"/>
            </a:xfrm>
            <a:custGeom>
              <a:avLst/>
              <a:gdLst/>
              <a:ahLst/>
              <a:cxnLst/>
              <a:rect r="r" b="b" t="t" l="l"/>
              <a:pathLst>
                <a:path h="5162169" w="5739003">
                  <a:moveTo>
                    <a:pt x="0" y="0"/>
                  </a:moveTo>
                  <a:lnTo>
                    <a:pt x="5739003" y="0"/>
                  </a:lnTo>
                  <a:lnTo>
                    <a:pt x="5739003" y="5162169"/>
                  </a:lnTo>
                  <a:lnTo>
                    <a:pt x="0" y="51621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8168" t="0" r="-41741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296962" y="7052438"/>
            <a:ext cx="4121400" cy="135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Set rules to detect unauthorised objects in detection zones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834912" y="7052438"/>
            <a:ext cx="4121400" cy="135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Objects are detected even when partially obstructed from view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372862" y="7052438"/>
            <a:ext cx="4121400" cy="1776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Expertly handles difficult light and weather conditions</a:t>
            </a:r>
          </a:p>
          <a:p>
            <a:pPr algn="ctr">
              <a:lnSpc>
                <a:spcPts val="2897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3910813" y="7052438"/>
            <a:ext cx="4121400" cy="135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Ignore false triggers, visual noise, irrelevant distractions</a:t>
            </a:r>
          </a:p>
        </p:txBody>
      </p: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4" b="6"/>
              </a:stretch>
            </a:blipFill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711267" y="770254"/>
            <a:ext cx="12597300" cy="979200"/>
            <a:chOff x="0" y="0"/>
            <a:chExt cx="16796400" cy="1305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305600"/>
            </a:xfrm>
            <a:custGeom>
              <a:avLst/>
              <a:gdLst/>
              <a:ahLst/>
              <a:cxnLst/>
              <a:rect r="r" b="b" t="t" l="l"/>
              <a:pathLst>
                <a:path h="1305600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305600"/>
                  </a:lnTo>
                  <a:lnTo>
                    <a:pt x="0" y="130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248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Detection examples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02688" y="1757050"/>
            <a:ext cx="7045950" cy="39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People</a:t>
            </a: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462056" y="2727412"/>
            <a:ext cx="8590455" cy="4832139"/>
            <a:chOff x="0" y="0"/>
            <a:chExt cx="11453940" cy="6442852"/>
          </a:xfrm>
        </p:grpSpPr>
        <p:sp>
          <p:nvSpPr>
            <p:cNvPr name="Freeform 9" id="9" descr="25.jpeg"/>
            <p:cNvSpPr/>
            <p:nvPr/>
          </p:nvSpPr>
          <p:spPr>
            <a:xfrm flipH="false" flipV="false" rot="0">
              <a:off x="0" y="0"/>
              <a:ext cx="11454003" cy="6442837"/>
            </a:xfrm>
            <a:custGeom>
              <a:avLst/>
              <a:gdLst/>
              <a:ahLst/>
              <a:cxnLst/>
              <a:rect r="r" b="b" t="t" l="l"/>
              <a:pathLst>
                <a:path h="6442837" w="11454003">
                  <a:moveTo>
                    <a:pt x="0" y="0"/>
                  </a:moveTo>
                  <a:lnTo>
                    <a:pt x="11454003" y="0"/>
                  </a:lnTo>
                  <a:lnTo>
                    <a:pt x="11454003" y="6442837"/>
                  </a:lnTo>
                  <a:lnTo>
                    <a:pt x="0" y="6442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235500" y="2727412"/>
            <a:ext cx="8590445" cy="4832117"/>
            <a:chOff x="0" y="0"/>
            <a:chExt cx="11453926" cy="6442822"/>
          </a:xfrm>
        </p:grpSpPr>
        <p:sp>
          <p:nvSpPr>
            <p:cNvPr name="Freeform 11" id="11" descr="8.jpeg"/>
            <p:cNvSpPr/>
            <p:nvPr/>
          </p:nvSpPr>
          <p:spPr>
            <a:xfrm flipH="false" flipV="false" rot="0">
              <a:off x="0" y="0"/>
              <a:ext cx="11453876" cy="6442837"/>
            </a:xfrm>
            <a:custGeom>
              <a:avLst/>
              <a:gdLst/>
              <a:ahLst/>
              <a:cxnLst/>
              <a:rect r="r" b="b" t="t" l="l"/>
              <a:pathLst>
                <a:path h="6442837" w="11453876">
                  <a:moveTo>
                    <a:pt x="0" y="0"/>
                  </a:moveTo>
                  <a:lnTo>
                    <a:pt x="11453876" y="0"/>
                  </a:lnTo>
                  <a:lnTo>
                    <a:pt x="11453876" y="6442837"/>
                  </a:lnTo>
                  <a:lnTo>
                    <a:pt x="0" y="6442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4" b="6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711267" y="770254"/>
            <a:ext cx="12597300" cy="979200"/>
            <a:chOff x="0" y="0"/>
            <a:chExt cx="16796400" cy="1305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305600"/>
            </a:xfrm>
            <a:custGeom>
              <a:avLst/>
              <a:gdLst/>
              <a:ahLst/>
              <a:cxnLst/>
              <a:rect r="r" b="b" t="t" l="l"/>
              <a:pathLst>
                <a:path h="1305600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305600"/>
                  </a:lnTo>
                  <a:lnTo>
                    <a:pt x="0" y="130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248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Detection examples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02688" y="1757050"/>
            <a:ext cx="7045950" cy="39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Vehicles</a:t>
            </a: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462042" y="2727428"/>
            <a:ext cx="8590468" cy="4832139"/>
            <a:chOff x="0" y="0"/>
            <a:chExt cx="11453958" cy="6442852"/>
          </a:xfrm>
        </p:grpSpPr>
        <p:sp>
          <p:nvSpPr>
            <p:cNvPr name="Freeform 9" id="9" descr="mLfZBkj2I2rEwAmq8fpC73nNvNvIKVp1Vn8E-UXPapjR3DwBGKNEN88CAj5J4q4fMG9hyJV1LmnnRuh9tg4pIxFUGiHxgZd0ENXNG9nI81A8Y_K6hFQJeiUT30xIf7mzPWMErjwShQ.jpg"/>
            <p:cNvSpPr/>
            <p:nvPr/>
          </p:nvSpPr>
          <p:spPr>
            <a:xfrm flipH="false" flipV="false" rot="0">
              <a:off x="0" y="0"/>
              <a:ext cx="11454003" cy="6442837"/>
            </a:xfrm>
            <a:custGeom>
              <a:avLst/>
              <a:gdLst/>
              <a:ahLst/>
              <a:cxnLst/>
              <a:rect r="r" b="b" t="t" l="l"/>
              <a:pathLst>
                <a:path h="6442837" w="11454003">
                  <a:moveTo>
                    <a:pt x="0" y="0"/>
                  </a:moveTo>
                  <a:lnTo>
                    <a:pt x="11454003" y="0"/>
                  </a:lnTo>
                  <a:lnTo>
                    <a:pt x="11454003" y="6442837"/>
                  </a:lnTo>
                  <a:lnTo>
                    <a:pt x="0" y="6442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273150" y="2727422"/>
            <a:ext cx="8590464" cy="4832128"/>
            <a:chOff x="0" y="0"/>
            <a:chExt cx="11453952" cy="6442838"/>
          </a:xfrm>
        </p:grpSpPr>
        <p:sp>
          <p:nvSpPr>
            <p:cNvPr name="Freeform 11" id="11" descr="jbhlgnIOCqva6ZqtxMvPLoqKa6umRIz1J9eYt2E3Q8CH361penPcF-NdleMTNJMSQi50Y6cXQGVZXjoKekRhs_hWKeGGhvP5Uo7yCn_gdf68rmJw_yf1c5xoJqRGwHoXnmW3UBpzag.jpg"/>
            <p:cNvSpPr/>
            <p:nvPr/>
          </p:nvSpPr>
          <p:spPr>
            <a:xfrm flipH="false" flipV="false" rot="0">
              <a:off x="0" y="0"/>
              <a:ext cx="11454003" cy="6442837"/>
            </a:xfrm>
            <a:custGeom>
              <a:avLst/>
              <a:gdLst/>
              <a:ahLst/>
              <a:cxnLst/>
              <a:rect r="r" b="b" t="t" l="l"/>
              <a:pathLst>
                <a:path h="6442837" w="11454003">
                  <a:moveTo>
                    <a:pt x="0" y="0"/>
                  </a:moveTo>
                  <a:lnTo>
                    <a:pt x="11454003" y="0"/>
                  </a:lnTo>
                  <a:lnTo>
                    <a:pt x="11454003" y="6442837"/>
                  </a:lnTo>
                  <a:lnTo>
                    <a:pt x="0" y="6442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4" b="6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711267" y="770254"/>
            <a:ext cx="12597300" cy="979200"/>
            <a:chOff x="0" y="0"/>
            <a:chExt cx="16796400" cy="1305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305600"/>
            </a:xfrm>
            <a:custGeom>
              <a:avLst/>
              <a:gdLst/>
              <a:ahLst/>
              <a:cxnLst/>
              <a:rect r="r" b="b" t="t" l="l"/>
              <a:pathLst>
                <a:path h="1305600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305600"/>
                  </a:lnTo>
                  <a:lnTo>
                    <a:pt x="0" y="130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248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Detection examples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02688" y="1757050"/>
            <a:ext cx="7045950" cy="39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Animals</a:t>
            </a: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462038" y="2727412"/>
            <a:ext cx="8590440" cy="4832139"/>
            <a:chOff x="0" y="0"/>
            <a:chExt cx="11453920" cy="6442852"/>
          </a:xfrm>
        </p:grpSpPr>
        <p:sp>
          <p:nvSpPr>
            <p:cNvPr name="Freeform 9" id="9" descr="nHnbN2ev40YB4fdnutV5Zh5jz7My4JPnBt5L7LCNQf1bbHtCtFgFHoXJK-O6ev8_D1Q7F7Gka4CUQc3nYb-vfUZCLrX4HyvVAU8QLASH-A7HOkED2zLJjEtUcFJfURLxuj4ktxnKYw.jpg"/>
            <p:cNvSpPr/>
            <p:nvPr/>
          </p:nvSpPr>
          <p:spPr>
            <a:xfrm flipH="false" flipV="false" rot="0">
              <a:off x="0" y="0"/>
              <a:ext cx="11453876" cy="6442837"/>
            </a:xfrm>
            <a:custGeom>
              <a:avLst/>
              <a:gdLst/>
              <a:ahLst/>
              <a:cxnLst/>
              <a:rect r="r" b="b" t="t" l="l"/>
              <a:pathLst>
                <a:path h="6442837" w="11453876">
                  <a:moveTo>
                    <a:pt x="0" y="0"/>
                  </a:moveTo>
                  <a:lnTo>
                    <a:pt x="11453876" y="0"/>
                  </a:lnTo>
                  <a:lnTo>
                    <a:pt x="11453876" y="6442837"/>
                  </a:lnTo>
                  <a:lnTo>
                    <a:pt x="0" y="6442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273130" y="2727431"/>
            <a:ext cx="8590497" cy="4832139"/>
            <a:chOff x="0" y="0"/>
            <a:chExt cx="11453996" cy="6442852"/>
          </a:xfrm>
        </p:grpSpPr>
        <p:sp>
          <p:nvSpPr>
            <p:cNvPr name="Freeform 11" id="11" descr="aBpB7Q5IvwKFPKTRpsB_hnMklHvIxADBDsDiG_ejWKeHK3YwD8BOuVjfO6J5JBBIOEkAfbjJMCQW9qqrFMWQg4C0ImbCZXE9jDV67Fj72Ch4JqcnpgtvOuUp2fF-F2bVl_t_XrqoSg.jpg"/>
            <p:cNvSpPr/>
            <p:nvPr/>
          </p:nvSpPr>
          <p:spPr>
            <a:xfrm flipH="false" flipV="false" rot="0">
              <a:off x="0" y="0"/>
              <a:ext cx="11454003" cy="6442837"/>
            </a:xfrm>
            <a:custGeom>
              <a:avLst/>
              <a:gdLst/>
              <a:ahLst/>
              <a:cxnLst/>
              <a:rect r="r" b="b" t="t" l="l"/>
              <a:pathLst>
                <a:path h="6442837" w="11454003">
                  <a:moveTo>
                    <a:pt x="0" y="0"/>
                  </a:moveTo>
                  <a:lnTo>
                    <a:pt x="11454003" y="0"/>
                  </a:lnTo>
                  <a:lnTo>
                    <a:pt x="11454003" y="6442837"/>
                  </a:lnTo>
                  <a:lnTo>
                    <a:pt x="0" y="6442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4" b="6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711267" y="770254"/>
            <a:ext cx="12597300" cy="979200"/>
            <a:chOff x="0" y="0"/>
            <a:chExt cx="16796400" cy="1305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305600"/>
            </a:xfrm>
            <a:custGeom>
              <a:avLst/>
              <a:gdLst/>
              <a:ahLst/>
              <a:cxnLst/>
              <a:rect r="r" b="b" t="t" l="l"/>
              <a:pathLst>
                <a:path h="1305600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305600"/>
                  </a:lnTo>
                  <a:lnTo>
                    <a:pt x="0" y="130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248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Detection examples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02688" y="1757050"/>
            <a:ext cx="7045950" cy="39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And more</a:t>
            </a: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462036" y="2727412"/>
            <a:ext cx="8590425" cy="4832125"/>
            <a:chOff x="0" y="0"/>
            <a:chExt cx="11453900" cy="6442834"/>
          </a:xfrm>
        </p:grpSpPr>
        <p:sp>
          <p:nvSpPr>
            <p:cNvPr name="Freeform 9" id="9" descr="lPuVy3HbTHZV-Q5UT_zw6D_wOiIUs1aPwERW2f9yGMtIqrRZn5P_KLyonxjDzhPeQiSrLiYNKD1ibk7TYIn_zojEFjdUC-YaehmBspsUiTSqyf0UxFiEYAL4YMgmtzlvM2qFbn_ArQ.jpg"/>
            <p:cNvSpPr/>
            <p:nvPr/>
          </p:nvSpPr>
          <p:spPr>
            <a:xfrm flipH="false" flipV="false" rot="0">
              <a:off x="0" y="0"/>
              <a:ext cx="11453876" cy="6442837"/>
            </a:xfrm>
            <a:custGeom>
              <a:avLst/>
              <a:gdLst/>
              <a:ahLst/>
              <a:cxnLst/>
              <a:rect r="r" b="b" t="t" l="l"/>
              <a:pathLst>
                <a:path h="6442837" w="11453876">
                  <a:moveTo>
                    <a:pt x="0" y="0"/>
                  </a:moveTo>
                  <a:lnTo>
                    <a:pt x="11453876" y="0"/>
                  </a:lnTo>
                  <a:lnTo>
                    <a:pt x="11453876" y="6442837"/>
                  </a:lnTo>
                  <a:lnTo>
                    <a:pt x="0" y="6442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273112" y="2754825"/>
            <a:ext cx="8590449" cy="4832139"/>
            <a:chOff x="0" y="0"/>
            <a:chExt cx="11453932" cy="6442852"/>
          </a:xfrm>
        </p:grpSpPr>
        <p:sp>
          <p:nvSpPr>
            <p:cNvPr name="Freeform 11" id="11" descr="PvQ9-mAyFtyhxBxc8KXhla5VJdJ0-eFkb94pyj8zKx6-UgW11uTql7KKL7iHIb3dINfWoITWW6co3KJeTdTDRM8NujsRzCrXry18B2WfcJ5tX5YaG-emucKLPnE80O92bkKdTzz4AQ.jpg"/>
            <p:cNvSpPr/>
            <p:nvPr/>
          </p:nvSpPr>
          <p:spPr>
            <a:xfrm flipH="false" flipV="false" rot="0">
              <a:off x="0" y="0"/>
              <a:ext cx="11453876" cy="6442837"/>
            </a:xfrm>
            <a:custGeom>
              <a:avLst/>
              <a:gdLst/>
              <a:ahLst/>
              <a:cxnLst/>
              <a:rect r="r" b="b" t="t" l="l"/>
              <a:pathLst>
                <a:path h="6442837" w="11453876">
                  <a:moveTo>
                    <a:pt x="0" y="0"/>
                  </a:moveTo>
                  <a:lnTo>
                    <a:pt x="11453876" y="0"/>
                  </a:lnTo>
                  <a:lnTo>
                    <a:pt x="11453876" y="6442837"/>
                  </a:lnTo>
                  <a:lnTo>
                    <a:pt x="0" y="6442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4" b="6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711267" y="770254"/>
            <a:ext cx="12597300" cy="979200"/>
            <a:chOff x="0" y="0"/>
            <a:chExt cx="16796400" cy="1305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305600"/>
            </a:xfrm>
            <a:custGeom>
              <a:avLst/>
              <a:gdLst/>
              <a:ahLst/>
              <a:cxnLst/>
              <a:rect r="r" b="b" t="t" l="l"/>
              <a:pathLst>
                <a:path h="1305600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305600"/>
                  </a:lnTo>
                  <a:lnTo>
                    <a:pt x="0" y="130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248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2023 advanced detections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02688" y="1757050"/>
            <a:ext cx="7045950" cy="39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And more</a:t>
            </a: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527534" y="2727412"/>
            <a:ext cx="8590407" cy="4832102"/>
            <a:chOff x="0" y="0"/>
            <a:chExt cx="11453876" cy="644280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453876" cy="6442837"/>
            </a:xfrm>
            <a:custGeom>
              <a:avLst/>
              <a:gdLst/>
              <a:ahLst/>
              <a:cxnLst/>
              <a:rect r="r" b="b" t="t" l="l"/>
              <a:pathLst>
                <a:path h="6442837" w="11453876">
                  <a:moveTo>
                    <a:pt x="0" y="0"/>
                  </a:moveTo>
                  <a:lnTo>
                    <a:pt x="11453876" y="0"/>
                  </a:lnTo>
                  <a:lnTo>
                    <a:pt x="11453876" y="6442837"/>
                  </a:lnTo>
                  <a:lnTo>
                    <a:pt x="0" y="6442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258300" y="2727414"/>
            <a:ext cx="8590425" cy="4832109"/>
            <a:chOff x="0" y="0"/>
            <a:chExt cx="11453900" cy="644281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453876" cy="6442837"/>
            </a:xfrm>
            <a:custGeom>
              <a:avLst/>
              <a:gdLst/>
              <a:ahLst/>
              <a:cxnLst/>
              <a:rect r="r" b="b" t="t" l="l"/>
              <a:pathLst>
                <a:path h="6442837" w="11453876">
                  <a:moveTo>
                    <a:pt x="0" y="0"/>
                  </a:moveTo>
                  <a:lnTo>
                    <a:pt x="11453876" y="0"/>
                  </a:lnTo>
                  <a:lnTo>
                    <a:pt x="11453876" y="6442837"/>
                  </a:lnTo>
                  <a:lnTo>
                    <a:pt x="0" y="6442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618975" y="7856200"/>
            <a:ext cx="8407650" cy="174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2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Wild animals detected for community safety (this example is from India)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349688" y="7856200"/>
            <a:ext cx="8407650" cy="174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2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Person detection from very far away, showcasing advanced capabilities</a:t>
            </a:r>
          </a:p>
        </p:txBody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4" b="6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711267" y="770254"/>
            <a:ext cx="12597300" cy="979200"/>
            <a:chOff x="0" y="0"/>
            <a:chExt cx="16796400" cy="1305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305600"/>
            </a:xfrm>
            <a:custGeom>
              <a:avLst/>
              <a:gdLst/>
              <a:ahLst/>
              <a:cxnLst/>
              <a:rect r="r" b="b" t="t" l="l"/>
              <a:pathLst>
                <a:path h="1305600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305600"/>
                  </a:lnTo>
                  <a:lnTo>
                    <a:pt x="0" y="130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248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2023 advanced detections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02688" y="1757050"/>
            <a:ext cx="7045950" cy="39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And more</a:t>
            </a: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618975" y="7856200"/>
            <a:ext cx="8407650" cy="174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2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Night-time detection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349688" y="7856200"/>
            <a:ext cx="8407650" cy="174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2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Detection of vehicles, person, animals in </a:t>
            </a:r>
          </a:p>
          <a:p>
            <a:pPr algn="ctr">
              <a:lnSpc>
                <a:spcPts val="2592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one snapshot</a:t>
            </a:r>
          </a:p>
        </p:txBody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527536" y="2727450"/>
            <a:ext cx="8590401" cy="4832101"/>
            <a:chOff x="0" y="0"/>
            <a:chExt cx="11453868" cy="644280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453876" cy="6442837"/>
            </a:xfrm>
            <a:custGeom>
              <a:avLst/>
              <a:gdLst/>
              <a:ahLst/>
              <a:cxnLst/>
              <a:rect r="r" b="b" t="t" l="l"/>
              <a:pathLst>
                <a:path h="6442837" w="11453876">
                  <a:moveTo>
                    <a:pt x="0" y="0"/>
                  </a:moveTo>
                  <a:lnTo>
                    <a:pt x="11453876" y="0"/>
                  </a:lnTo>
                  <a:lnTo>
                    <a:pt x="11453876" y="6442837"/>
                  </a:lnTo>
                  <a:lnTo>
                    <a:pt x="0" y="6442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9258262" y="2727450"/>
            <a:ext cx="8590384" cy="4832095"/>
            <a:chOff x="0" y="0"/>
            <a:chExt cx="11453846" cy="644279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453876" cy="6442837"/>
            </a:xfrm>
            <a:custGeom>
              <a:avLst/>
              <a:gdLst/>
              <a:ahLst/>
              <a:cxnLst/>
              <a:rect r="r" b="b" t="t" l="l"/>
              <a:pathLst>
                <a:path h="6442837" w="11453876">
                  <a:moveTo>
                    <a:pt x="0" y="0"/>
                  </a:moveTo>
                  <a:lnTo>
                    <a:pt x="11453876" y="0"/>
                  </a:lnTo>
                  <a:lnTo>
                    <a:pt x="11453876" y="6442837"/>
                  </a:lnTo>
                  <a:lnTo>
                    <a:pt x="0" y="6442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4" b="6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711267" y="770254"/>
            <a:ext cx="12597300" cy="979200"/>
            <a:chOff x="0" y="0"/>
            <a:chExt cx="16796400" cy="1305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305600"/>
            </a:xfrm>
            <a:custGeom>
              <a:avLst/>
              <a:gdLst/>
              <a:ahLst/>
              <a:cxnLst/>
              <a:rect r="r" b="b" t="t" l="l"/>
              <a:pathLst>
                <a:path h="1305600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305600"/>
                  </a:lnTo>
                  <a:lnTo>
                    <a:pt x="0" y="130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248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Customisable features</a:t>
              </a:r>
            </a:p>
          </p:txBody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8677762" y="2348475"/>
            <a:ext cx="8335917" cy="6550950"/>
            <a:chOff x="0" y="0"/>
            <a:chExt cx="11114556" cy="8734600"/>
          </a:xfrm>
        </p:grpSpPr>
        <p:sp>
          <p:nvSpPr>
            <p:cNvPr name="Freeform 8" id="8" descr="Image"/>
            <p:cNvSpPr/>
            <p:nvPr/>
          </p:nvSpPr>
          <p:spPr>
            <a:xfrm flipH="false" flipV="false" rot="0">
              <a:off x="0" y="0"/>
              <a:ext cx="11114532" cy="8734552"/>
            </a:xfrm>
            <a:custGeom>
              <a:avLst/>
              <a:gdLst/>
              <a:ahLst/>
              <a:cxnLst/>
              <a:rect r="r" b="b" t="t" l="l"/>
              <a:pathLst>
                <a:path h="8734552" w="11114532">
                  <a:moveTo>
                    <a:pt x="0" y="0"/>
                  </a:moveTo>
                  <a:lnTo>
                    <a:pt x="11114532" y="0"/>
                  </a:lnTo>
                  <a:lnTo>
                    <a:pt x="11114532" y="8734552"/>
                  </a:lnTo>
                  <a:lnTo>
                    <a:pt x="0" y="87345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6015" b="0"/>
              </a:stretch>
            </a:blip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903150" y="2348475"/>
            <a:ext cx="3257166" cy="6550948"/>
            <a:chOff x="0" y="0"/>
            <a:chExt cx="4342888" cy="8734598"/>
          </a:xfrm>
        </p:grpSpPr>
        <p:sp>
          <p:nvSpPr>
            <p:cNvPr name="Freeform 10" id="10" descr="Screenshot 2022-05-16 at 18.10.14.png"/>
            <p:cNvSpPr/>
            <p:nvPr/>
          </p:nvSpPr>
          <p:spPr>
            <a:xfrm flipH="false" flipV="false" rot="0">
              <a:off x="0" y="0"/>
              <a:ext cx="4342892" cy="8734552"/>
            </a:xfrm>
            <a:custGeom>
              <a:avLst/>
              <a:gdLst/>
              <a:ahLst/>
              <a:cxnLst/>
              <a:rect r="r" b="b" t="t" l="l"/>
              <a:pathLst>
                <a:path h="8734552" w="4342892">
                  <a:moveTo>
                    <a:pt x="0" y="0"/>
                  </a:moveTo>
                  <a:lnTo>
                    <a:pt x="4342892" y="0"/>
                  </a:lnTo>
                  <a:lnTo>
                    <a:pt x="4342892" y="8734552"/>
                  </a:lnTo>
                  <a:lnTo>
                    <a:pt x="0" y="87345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4305844" y="2348475"/>
            <a:ext cx="4226414" cy="6550950"/>
            <a:chOff x="0" y="0"/>
            <a:chExt cx="5635218" cy="8734600"/>
          </a:xfrm>
        </p:grpSpPr>
        <p:sp>
          <p:nvSpPr>
            <p:cNvPr name="Freeform 12" id="12" descr="Screenshot 2022-05-16 at 18.11.12.png"/>
            <p:cNvSpPr/>
            <p:nvPr/>
          </p:nvSpPr>
          <p:spPr>
            <a:xfrm flipH="false" flipV="false" rot="0">
              <a:off x="0" y="0"/>
              <a:ext cx="5635244" cy="8734552"/>
            </a:xfrm>
            <a:custGeom>
              <a:avLst/>
              <a:gdLst/>
              <a:ahLst/>
              <a:cxnLst/>
              <a:rect r="r" b="b" t="t" l="l"/>
              <a:pathLst>
                <a:path h="8734552" w="5635244">
                  <a:moveTo>
                    <a:pt x="0" y="0"/>
                  </a:moveTo>
                  <a:lnTo>
                    <a:pt x="5635244" y="0"/>
                  </a:lnTo>
                  <a:lnTo>
                    <a:pt x="5635244" y="8734552"/>
                  </a:lnTo>
                  <a:lnTo>
                    <a:pt x="0" y="87345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4" b="6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5069795" y="6056162"/>
            <a:ext cx="4930216" cy="1301403"/>
            <a:chOff x="0" y="0"/>
            <a:chExt cx="6573622" cy="1735204"/>
          </a:xfrm>
        </p:grpSpPr>
        <p:sp>
          <p:nvSpPr>
            <p:cNvPr name="Freeform 5" id="5" descr="Connection Line"/>
            <p:cNvSpPr/>
            <p:nvPr/>
          </p:nvSpPr>
          <p:spPr>
            <a:xfrm flipH="false" flipV="false" rot="0">
              <a:off x="0" y="0"/>
              <a:ext cx="6573647" cy="1735201"/>
            </a:xfrm>
            <a:custGeom>
              <a:avLst/>
              <a:gdLst/>
              <a:ahLst/>
              <a:cxnLst/>
              <a:rect r="r" b="b" t="t" l="l"/>
              <a:pathLst>
                <a:path h="1735201" w="6573647">
                  <a:moveTo>
                    <a:pt x="0" y="0"/>
                  </a:moveTo>
                  <a:lnTo>
                    <a:pt x="6573647" y="0"/>
                  </a:lnTo>
                  <a:lnTo>
                    <a:pt x="6573647" y="1735201"/>
                  </a:lnTo>
                  <a:lnTo>
                    <a:pt x="0" y="17352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200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5069007" y="4986268"/>
            <a:ext cx="4928916" cy="519274"/>
            <a:chOff x="0" y="0"/>
            <a:chExt cx="6571888" cy="692366"/>
          </a:xfrm>
        </p:grpSpPr>
        <p:sp>
          <p:nvSpPr>
            <p:cNvPr name="Freeform 7" id="7" descr="Connection Line"/>
            <p:cNvSpPr/>
            <p:nvPr/>
          </p:nvSpPr>
          <p:spPr>
            <a:xfrm flipH="false" flipV="false" rot="0">
              <a:off x="0" y="0"/>
              <a:ext cx="6571869" cy="692404"/>
            </a:xfrm>
            <a:custGeom>
              <a:avLst/>
              <a:gdLst/>
              <a:ahLst/>
              <a:cxnLst/>
              <a:rect r="r" b="b" t="t" l="l"/>
              <a:pathLst>
                <a:path h="692404" w="6571869">
                  <a:moveTo>
                    <a:pt x="0" y="0"/>
                  </a:moveTo>
                  <a:lnTo>
                    <a:pt x="6571869" y="0"/>
                  </a:lnTo>
                  <a:lnTo>
                    <a:pt x="6571869" y="692404"/>
                  </a:lnTo>
                  <a:lnTo>
                    <a:pt x="0" y="6924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1448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5068130" y="6508878"/>
            <a:ext cx="6672908" cy="1725353"/>
            <a:chOff x="0" y="0"/>
            <a:chExt cx="8897210" cy="2300470"/>
          </a:xfrm>
        </p:grpSpPr>
        <p:sp>
          <p:nvSpPr>
            <p:cNvPr name="Freeform 9" id="9" descr="Connection Line"/>
            <p:cNvSpPr/>
            <p:nvPr/>
          </p:nvSpPr>
          <p:spPr>
            <a:xfrm flipH="false" flipV="false" rot="0">
              <a:off x="0" y="0"/>
              <a:ext cx="8897239" cy="2300478"/>
            </a:xfrm>
            <a:custGeom>
              <a:avLst/>
              <a:gdLst/>
              <a:ahLst/>
              <a:cxnLst/>
              <a:rect r="r" b="b" t="t" l="l"/>
              <a:pathLst>
                <a:path h="2300478" w="8897239">
                  <a:moveTo>
                    <a:pt x="0" y="0"/>
                  </a:moveTo>
                  <a:lnTo>
                    <a:pt x="8897239" y="0"/>
                  </a:lnTo>
                  <a:lnTo>
                    <a:pt x="8897239" y="2300478"/>
                  </a:lnTo>
                  <a:lnTo>
                    <a:pt x="0" y="2300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74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4695356" y="2904436"/>
            <a:ext cx="7038606" cy="2124832"/>
          </a:xfrm>
          <a:custGeom>
            <a:avLst/>
            <a:gdLst/>
            <a:ahLst/>
            <a:cxnLst/>
            <a:rect r="r" b="b" t="t" l="l"/>
            <a:pathLst>
              <a:path h="2124832" w="7038606">
                <a:moveTo>
                  <a:pt x="0" y="0"/>
                </a:moveTo>
                <a:lnTo>
                  <a:pt x="7038606" y="0"/>
                </a:lnTo>
                <a:lnTo>
                  <a:pt x="7038606" y="2124833"/>
                </a:lnTo>
                <a:lnTo>
                  <a:pt x="0" y="21248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711267" y="770254"/>
            <a:ext cx="12597300" cy="979200"/>
            <a:chOff x="0" y="0"/>
            <a:chExt cx="16796400" cy="13056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796400" cy="1305600"/>
            </a:xfrm>
            <a:custGeom>
              <a:avLst/>
              <a:gdLst/>
              <a:ahLst/>
              <a:cxnLst/>
              <a:rect r="r" b="b" t="t" l="l"/>
              <a:pathLst>
                <a:path h="1305600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305600"/>
                  </a:lnTo>
                  <a:lnTo>
                    <a:pt x="0" y="130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57150"/>
              <a:ext cx="16796400" cy="1248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How it works</a:t>
              </a:r>
            </a:p>
          </p:txBody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5070810" y="5871114"/>
            <a:ext cx="6652542" cy="113706"/>
            <a:chOff x="0" y="0"/>
            <a:chExt cx="8870056" cy="151608"/>
          </a:xfrm>
        </p:grpSpPr>
        <p:sp>
          <p:nvSpPr>
            <p:cNvPr name="Freeform 15" id="15" descr="Connection Line"/>
            <p:cNvSpPr/>
            <p:nvPr/>
          </p:nvSpPr>
          <p:spPr>
            <a:xfrm flipH="false" flipV="false" rot="0">
              <a:off x="0" y="0"/>
              <a:ext cx="8870061" cy="151638"/>
            </a:xfrm>
            <a:custGeom>
              <a:avLst/>
              <a:gdLst/>
              <a:ahLst/>
              <a:cxnLst/>
              <a:rect r="r" b="b" t="t" l="l"/>
              <a:pathLst>
                <a:path h="151638" w="8870061">
                  <a:moveTo>
                    <a:pt x="0" y="0"/>
                  </a:moveTo>
                  <a:lnTo>
                    <a:pt x="8870061" y="0"/>
                  </a:lnTo>
                  <a:lnTo>
                    <a:pt x="8870061" y="151638"/>
                  </a:lnTo>
                  <a:lnTo>
                    <a:pt x="0" y="1516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-2071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5060864" y="4518828"/>
            <a:ext cx="3319572" cy="707447"/>
          </a:xfrm>
          <a:custGeom>
            <a:avLst/>
            <a:gdLst/>
            <a:ahLst/>
            <a:cxnLst/>
            <a:rect r="r" b="b" t="t" l="l"/>
            <a:pathLst>
              <a:path h="707447" w="3319572">
                <a:moveTo>
                  <a:pt x="0" y="0"/>
                </a:moveTo>
                <a:lnTo>
                  <a:pt x="3319572" y="0"/>
                </a:lnTo>
                <a:lnTo>
                  <a:pt x="3319572" y="707447"/>
                </a:lnTo>
                <a:lnTo>
                  <a:pt x="0" y="7074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>
            <a:grpSpLocks noChangeAspect="true"/>
          </p:cNvGrpSpPr>
          <p:nvPr/>
        </p:nvGrpSpPr>
        <p:grpSpPr>
          <a:xfrm rot="-10800000">
            <a:off x="8361406" y="4181041"/>
            <a:ext cx="981053" cy="757647"/>
            <a:chOff x="0" y="0"/>
            <a:chExt cx="1308070" cy="1010196"/>
          </a:xfrm>
        </p:grpSpPr>
        <p:sp>
          <p:nvSpPr>
            <p:cNvPr name="Freeform 18" id="18" descr="Image"/>
            <p:cNvSpPr/>
            <p:nvPr/>
          </p:nvSpPr>
          <p:spPr>
            <a:xfrm flipH="false" flipV="false" rot="0">
              <a:off x="0" y="0"/>
              <a:ext cx="1308100" cy="1010158"/>
            </a:xfrm>
            <a:custGeom>
              <a:avLst/>
              <a:gdLst/>
              <a:ahLst/>
              <a:cxnLst/>
              <a:rect r="r" b="b" t="t" l="l"/>
              <a:pathLst>
                <a:path h="1010158" w="1308100">
                  <a:moveTo>
                    <a:pt x="0" y="0"/>
                  </a:moveTo>
                  <a:lnTo>
                    <a:pt x="1308100" y="0"/>
                  </a:lnTo>
                  <a:lnTo>
                    <a:pt x="1308100" y="1010158"/>
                  </a:lnTo>
                  <a:lnTo>
                    <a:pt x="0" y="1010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2" b="-650"/>
              </a:stretch>
            </a:blip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-10800000">
            <a:off x="8344932" y="7081173"/>
            <a:ext cx="981053" cy="757645"/>
            <a:chOff x="0" y="0"/>
            <a:chExt cx="1308070" cy="1010194"/>
          </a:xfrm>
        </p:grpSpPr>
        <p:sp>
          <p:nvSpPr>
            <p:cNvPr name="Freeform 20" id="20" descr="Image"/>
            <p:cNvSpPr/>
            <p:nvPr/>
          </p:nvSpPr>
          <p:spPr>
            <a:xfrm flipH="false" flipV="false" rot="0">
              <a:off x="0" y="0"/>
              <a:ext cx="1308100" cy="1010158"/>
            </a:xfrm>
            <a:custGeom>
              <a:avLst/>
              <a:gdLst/>
              <a:ahLst/>
              <a:cxnLst/>
              <a:rect r="r" b="b" t="t" l="l"/>
              <a:pathLst>
                <a:path h="1010158" w="1308100">
                  <a:moveTo>
                    <a:pt x="0" y="0"/>
                  </a:moveTo>
                  <a:lnTo>
                    <a:pt x="1308100" y="0"/>
                  </a:lnTo>
                  <a:lnTo>
                    <a:pt x="1308100" y="1010158"/>
                  </a:lnTo>
                  <a:lnTo>
                    <a:pt x="0" y="1010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2" b="-650"/>
              </a:stretch>
            </a:blip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-10800000">
            <a:off x="8360155" y="2971623"/>
            <a:ext cx="983556" cy="765351"/>
            <a:chOff x="0" y="0"/>
            <a:chExt cx="1311408" cy="1020468"/>
          </a:xfrm>
        </p:grpSpPr>
        <p:sp>
          <p:nvSpPr>
            <p:cNvPr name="Freeform 22" id="22" descr="Image"/>
            <p:cNvSpPr/>
            <p:nvPr/>
          </p:nvSpPr>
          <p:spPr>
            <a:xfrm flipH="false" flipV="false" rot="0">
              <a:off x="0" y="0"/>
              <a:ext cx="1311402" cy="1020445"/>
            </a:xfrm>
            <a:custGeom>
              <a:avLst/>
              <a:gdLst/>
              <a:ahLst/>
              <a:cxnLst/>
              <a:rect r="r" b="b" t="t" l="l"/>
              <a:pathLst>
                <a:path h="1020445" w="1311402">
                  <a:moveTo>
                    <a:pt x="0" y="0"/>
                  </a:moveTo>
                  <a:lnTo>
                    <a:pt x="1311402" y="0"/>
                  </a:lnTo>
                  <a:lnTo>
                    <a:pt x="1311402" y="1020445"/>
                  </a:lnTo>
                  <a:lnTo>
                    <a:pt x="0" y="1020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-147"/>
              </a:stretch>
            </a:blipFill>
          </p:spPr>
        </p:sp>
      </p:grpSp>
      <p:grpSp>
        <p:nvGrpSpPr>
          <p:cNvPr name="Group 23" id="23"/>
          <p:cNvGrpSpPr>
            <a:grpSpLocks noChangeAspect="true"/>
          </p:cNvGrpSpPr>
          <p:nvPr/>
        </p:nvGrpSpPr>
        <p:grpSpPr>
          <a:xfrm rot="0">
            <a:off x="4885776" y="3446607"/>
            <a:ext cx="3485232" cy="1576058"/>
            <a:chOff x="0" y="0"/>
            <a:chExt cx="4646976" cy="2101410"/>
          </a:xfrm>
        </p:grpSpPr>
        <p:sp>
          <p:nvSpPr>
            <p:cNvPr name="Freeform 24" id="24" descr="Connection Line"/>
            <p:cNvSpPr/>
            <p:nvPr/>
          </p:nvSpPr>
          <p:spPr>
            <a:xfrm flipH="false" flipV="false" rot="0">
              <a:off x="0" y="0"/>
              <a:ext cx="4646930" cy="2101469"/>
            </a:xfrm>
            <a:custGeom>
              <a:avLst/>
              <a:gdLst/>
              <a:ahLst/>
              <a:cxnLst/>
              <a:rect r="r" b="b" t="t" l="l"/>
              <a:pathLst>
                <a:path h="2101469" w="4646930">
                  <a:moveTo>
                    <a:pt x="0" y="0"/>
                  </a:moveTo>
                  <a:lnTo>
                    <a:pt x="4646930" y="0"/>
                  </a:lnTo>
                  <a:lnTo>
                    <a:pt x="4646930" y="2101469"/>
                  </a:lnTo>
                  <a:lnTo>
                    <a:pt x="0" y="2101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-358"/>
              </a:stretch>
            </a:blipFill>
          </p:spPr>
        </p:sp>
      </p:grp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5069346" y="5331129"/>
            <a:ext cx="3301131" cy="201206"/>
            <a:chOff x="0" y="0"/>
            <a:chExt cx="4401508" cy="268274"/>
          </a:xfrm>
        </p:grpSpPr>
        <p:sp>
          <p:nvSpPr>
            <p:cNvPr name="Freeform 26" id="26" descr="Connection Line"/>
            <p:cNvSpPr/>
            <p:nvPr/>
          </p:nvSpPr>
          <p:spPr>
            <a:xfrm flipH="false" flipV="false" rot="0">
              <a:off x="0" y="0"/>
              <a:ext cx="4401566" cy="268224"/>
            </a:xfrm>
            <a:custGeom>
              <a:avLst/>
              <a:gdLst/>
              <a:ahLst/>
              <a:cxnLst/>
              <a:rect r="r" b="b" t="t" l="l"/>
              <a:pathLst>
                <a:path h="268224" w="4401566">
                  <a:moveTo>
                    <a:pt x="0" y="0"/>
                  </a:moveTo>
                  <a:lnTo>
                    <a:pt x="4401566" y="0"/>
                  </a:lnTo>
                  <a:lnTo>
                    <a:pt x="4401566" y="268224"/>
                  </a:lnTo>
                  <a:lnTo>
                    <a:pt x="0" y="2682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1" b="-2006"/>
              </a:stretch>
            </a:blipFill>
          </p:spPr>
        </p:sp>
      </p:grpSp>
      <p:grpSp>
        <p:nvGrpSpPr>
          <p:cNvPr name="Group 27" id="27"/>
          <p:cNvGrpSpPr>
            <a:grpSpLocks noChangeAspect="true"/>
          </p:cNvGrpSpPr>
          <p:nvPr/>
        </p:nvGrpSpPr>
        <p:grpSpPr>
          <a:xfrm rot="0">
            <a:off x="5067662" y="6725660"/>
            <a:ext cx="3303240" cy="1563246"/>
            <a:chOff x="0" y="0"/>
            <a:chExt cx="4404320" cy="2084328"/>
          </a:xfrm>
        </p:grpSpPr>
        <p:sp>
          <p:nvSpPr>
            <p:cNvPr name="Freeform 28" id="28" descr="Connection Line"/>
            <p:cNvSpPr/>
            <p:nvPr/>
          </p:nvSpPr>
          <p:spPr>
            <a:xfrm flipH="false" flipV="false" rot="0">
              <a:off x="0" y="0"/>
              <a:ext cx="4404360" cy="2084324"/>
            </a:xfrm>
            <a:custGeom>
              <a:avLst/>
              <a:gdLst/>
              <a:ahLst/>
              <a:cxnLst/>
              <a:rect r="r" b="b" t="t" l="l"/>
              <a:pathLst>
                <a:path h="2084324" w="4404360">
                  <a:moveTo>
                    <a:pt x="0" y="0"/>
                  </a:moveTo>
                  <a:lnTo>
                    <a:pt x="4404360" y="0"/>
                  </a:lnTo>
                  <a:lnTo>
                    <a:pt x="4404360" y="2084324"/>
                  </a:lnTo>
                  <a:lnTo>
                    <a:pt x="0" y="2084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-56" b="0"/>
              </a:stretch>
            </a:blipFill>
          </p:spPr>
        </p:sp>
      </p:grpSp>
      <p:grpSp>
        <p:nvGrpSpPr>
          <p:cNvPr name="Group 29" id="29"/>
          <p:cNvGrpSpPr>
            <a:grpSpLocks noChangeAspect="true"/>
          </p:cNvGrpSpPr>
          <p:nvPr/>
        </p:nvGrpSpPr>
        <p:grpSpPr>
          <a:xfrm rot="0">
            <a:off x="5070909" y="5823975"/>
            <a:ext cx="3300614" cy="585715"/>
            <a:chOff x="0" y="0"/>
            <a:chExt cx="4400818" cy="780954"/>
          </a:xfrm>
        </p:grpSpPr>
        <p:sp>
          <p:nvSpPr>
            <p:cNvPr name="Freeform 30" id="30" descr="Connection Line"/>
            <p:cNvSpPr/>
            <p:nvPr/>
          </p:nvSpPr>
          <p:spPr>
            <a:xfrm flipH="false" flipV="false" rot="0">
              <a:off x="0" y="0"/>
              <a:ext cx="4400804" cy="780923"/>
            </a:xfrm>
            <a:custGeom>
              <a:avLst/>
              <a:gdLst/>
              <a:ahLst/>
              <a:cxnLst/>
              <a:rect r="r" b="b" t="t" l="l"/>
              <a:pathLst>
                <a:path h="780923" w="4400804">
                  <a:moveTo>
                    <a:pt x="0" y="0"/>
                  </a:moveTo>
                  <a:lnTo>
                    <a:pt x="4400804" y="0"/>
                  </a:lnTo>
                  <a:lnTo>
                    <a:pt x="4400804" y="780923"/>
                  </a:lnTo>
                  <a:lnTo>
                    <a:pt x="0" y="7809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-523"/>
              </a:stretch>
            </a:blipFill>
          </p:spPr>
        </p:sp>
      </p:grpSp>
      <p:sp>
        <p:nvSpPr>
          <p:cNvPr name="Freeform 31" id="31"/>
          <p:cNvSpPr/>
          <p:nvPr/>
        </p:nvSpPr>
        <p:spPr>
          <a:xfrm flipH="false" flipV="false" rot="0">
            <a:off x="5060865" y="3616816"/>
            <a:ext cx="4947834" cy="1592166"/>
          </a:xfrm>
          <a:custGeom>
            <a:avLst/>
            <a:gdLst/>
            <a:ahLst/>
            <a:cxnLst/>
            <a:rect r="r" b="b" t="t" l="l"/>
            <a:pathLst>
              <a:path h="1592166" w="4947834">
                <a:moveTo>
                  <a:pt x="0" y="0"/>
                </a:moveTo>
                <a:lnTo>
                  <a:pt x="4947834" y="0"/>
                </a:lnTo>
                <a:lnTo>
                  <a:pt x="4947834" y="1592167"/>
                </a:lnTo>
                <a:lnTo>
                  <a:pt x="0" y="159216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5060865" y="5684892"/>
            <a:ext cx="4947834" cy="512470"/>
          </a:xfrm>
          <a:custGeom>
            <a:avLst/>
            <a:gdLst/>
            <a:ahLst/>
            <a:cxnLst/>
            <a:rect r="r" b="b" t="t" l="l"/>
            <a:pathLst>
              <a:path h="512470" w="4947834">
                <a:moveTo>
                  <a:pt x="0" y="0"/>
                </a:moveTo>
                <a:lnTo>
                  <a:pt x="4947834" y="0"/>
                </a:lnTo>
                <a:lnTo>
                  <a:pt x="4947834" y="512470"/>
                </a:lnTo>
                <a:lnTo>
                  <a:pt x="0" y="51247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5060862" y="6058671"/>
            <a:ext cx="3303048" cy="1208226"/>
          </a:xfrm>
          <a:custGeom>
            <a:avLst/>
            <a:gdLst/>
            <a:ahLst/>
            <a:cxnLst/>
            <a:rect r="r" b="b" t="t" l="l"/>
            <a:pathLst>
              <a:path h="1208226" w="3303048">
                <a:moveTo>
                  <a:pt x="0" y="0"/>
                </a:moveTo>
                <a:lnTo>
                  <a:pt x="3303048" y="0"/>
                </a:lnTo>
                <a:lnTo>
                  <a:pt x="3303048" y="1208226"/>
                </a:lnTo>
                <a:lnTo>
                  <a:pt x="0" y="120822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4919829" y="6785900"/>
            <a:ext cx="5072412" cy="2420487"/>
          </a:xfrm>
          <a:custGeom>
            <a:avLst/>
            <a:gdLst/>
            <a:ahLst/>
            <a:cxnLst/>
            <a:rect r="r" b="b" t="t" l="l"/>
            <a:pathLst>
              <a:path h="2420487" w="5072412">
                <a:moveTo>
                  <a:pt x="0" y="0"/>
                </a:moveTo>
                <a:lnTo>
                  <a:pt x="5072412" y="0"/>
                </a:lnTo>
                <a:lnTo>
                  <a:pt x="5072412" y="2420486"/>
                </a:lnTo>
                <a:lnTo>
                  <a:pt x="0" y="2420486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5" id="35"/>
          <p:cNvGrpSpPr>
            <a:grpSpLocks noChangeAspect="true"/>
          </p:cNvGrpSpPr>
          <p:nvPr/>
        </p:nvGrpSpPr>
        <p:grpSpPr>
          <a:xfrm rot="-10800000">
            <a:off x="8360155" y="5185047"/>
            <a:ext cx="983556" cy="765352"/>
            <a:chOff x="0" y="0"/>
            <a:chExt cx="1311408" cy="1020470"/>
          </a:xfrm>
        </p:grpSpPr>
        <p:sp>
          <p:nvSpPr>
            <p:cNvPr name="Freeform 36" id="36" descr="Image"/>
            <p:cNvSpPr/>
            <p:nvPr/>
          </p:nvSpPr>
          <p:spPr>
            <a:xfrm flipH="false" flipV="false" rot="0">
              <a:off x="0" y="0"/>
              <a:ext cx="1311402" cy="1020445"/>
            </a:xfrm>
            <a:custGeom>
              <a:avLst/>
              <a:gdLst/>
              <a:ahLst/>
              <a:cxnLst/>
              <a:rect r="r" b="b" t="t" l="l"/>
              <a:pathLst>
                <a:path h="1020445" w="1311402">
                  <a:moveTo>
                    <a:pt x="0" y="0"/>
                  </a:moveTo>
                  <a:lnTo>
                    <a:pt x="1311402" y="0"/>
                  </a:lnTo>
                  <a:lnTo>
                    <a:pt x="1311402" y="1020445"/>
                  </a:lnTo>
                  <a:lnTo>
                    <a:pt x="0" y="1020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-147"/>
              </a:stretch>
            </a:blipFill>
          </p:spPr>
        </p:sp>
      </p:grpSp>
      <p:grpSp>
        <p:nvGrpSpPr>
          <p:cNvPr name="Group 37" id="37"/>
          <p:cNvGrpSpPr>
            <a:grpSpLocks noChangeAspect="true"/>
          </p:cNvGrpSpPr>
          <p:nvPr/>
        </p:nvGrpSpPr>
        <p:grpSpPr>
          <a:xfrm rot="-10800000">
            <a:off x="8360155" y="7957881"/>
            <a:ext cx="983556" cy="765351"/>
            <a:chOff x="0" y="0"/>
            <a:chExt cx="1311408" cy="1020468"/>
          </a:xfrm>
        </p:grpSpPr>
        <p:sp>
          <p:nvSpPr>
            <p:cNvPr name="Freeform 38" id="38" descr="Image"/>
            <p:cNvSpPr/>
            <p:nvPr/>
          </p:nvSpPr>
          <p:spPr>
            <a:xfrm flipH="false" flipV="false" rot="0">
              <a:off x="0" y="0"/>
              <a:ext cx="1311402" cy="1020445"/>
            </a:xfrm>
            <a:custGeom>
              <a:avLst/>
              <a:gdLst/>
              <a:ahLst/>
              <a:cxnLst/>
              <a:rect r="r" b="b" t="t" l="l"/>
              <a:pathLst>
                <a:path h="1020445" w="1311402">
                  <a:moveTo>
                    <a:pt x="0" y="0"/>
                  </a:moveTo>
                  <a:lnTo>
                    <a:pt x="1311402" y="0"/>
                  </a:lnTo>
                  <a:lnTo>
                    <a:pt x="1311402" y="1020445"/>
                  </a:lnTo>
                  <a:lnTo>
                    <a:pt x="0" y="1020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-147"/>
              </a:stretch>
            </a:blipFill>
          </p:spPr>
        </p:sp>
      </p:grpSp>
      <p:grpSp>
        <p:nvGrpSpPr>
          <p:cNvPr name="Group 39" id="39"/>
          <p:cNvGrpSpPr>
            <a:grpSpLocks noChangeAspect="true"/>
          </p:cNvGrpSpPr>
          <p:nvPr/>
        </p:nvGrpSpPr>
        <p:grpSpPr>
          <a:xfrm rot="-10800000">
            <a:off x="8360155" y="6196758"/>
            <a:ext cx="983556" cy="765352"/>
            <a:chOff x="0" y="0"/>
            <a:chExt cx="1311408" cy="1020470"/>
          </a:xfrm>
        </p:grpSpPr>
        <p:sp>
          <p:nvSpPr>
            <p:cNvPr name="Freeform 40" id="40" descr="Image"/>
            <p:cNvSpPr/>
            <p:nvPr/>
          </p:nvSpPr>
          <p:spPr>
            <a:xfrm flipH="false" flipV="false" rot="0">
              <a:off x="0" y="0"/>
              <a:ext cx="1311402" cy="1020445"/>
            </a:xfrm>
            <a:custGeom>
              <a:avLst/>
              <a:gdLst/>
              <a:ahLst/>
              <a:cxnLst/>
              <a:rect r="r" b="b" t="t" l="l"/>
              <a:pathLst>
                <a:path h="1020445" w="1311402">
                  <a:moveTo>
                    <a:pt x="0" y="0"/>
                  </a:moveTo>
                  <a:lnTo>
                    <a:pt x="1311402" y="0"/>
                  </a:lnTo>
                  <a:lnTo>
                    <a:pt x="1311402" y="1020445"/>
                  </a:lnTo>
                  <a:lnTo>
                    <a:pt x="0" y="1020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-147"/>
              </a:stretch>
            </a:blipFill>
          </p:spPr>
        </p:sp>
      </p:grpSp>
      <p:grpSp>
        <p:nvGrpSpPr>
          <p:cNvPr name="Group 41" id="41"/>
          <p:cNvGrpSpPr>
            <a:grpSpLocks noChangeAspect="true"/>
          </p:cNvGrpSpPr>
          <p:nvPr/>
        </p:nvGrpSpPr>
        <p:grpSpPr>
          <a:xfrm rot="-10800000">
            <a:off x="9989658" y="5932680"/>
            <a:ext cx="981052" cy="757645"/>
            <a:chOff x="0" y="0"/>
            <a:chExt cx="1308070" cy="1010194"/>
          </a:xfrm>
        </p:grpSpPr>
        <p:sp>
          <p:nvSpPr>
            <p:cNvPr name="Freeform 42" id="42" descr="Image"/>
            <p:cNvSpPr/>
            <p:nvPr/>
          </p:nvSpPr>
          <p:spPr>
            <a:xfrm flipH="false" flipV="false" rot="0">
              <a:off x="0" y="0"/>
              <a:ext cx="1308100" cy="1010158"/>
            </a:xfrm>
            <a:custGeom>
              <a:avLst/>
              <a:gdLst/>
              <a:ahLst/>
              <a:cxnLst/>
              <a:rect r="r" b="b" t="t" l="l"/>
              <a:pathLst>
                <a:path h="1010158" w="1308100">
                  <a:moveTo>
                    <a:pt x="0" y="0"/>
                  </a:moveTo>
                  <a:lnTo>
                    <a:pt x="1308100" y="0"/>
                  </a:lnTo>
                  <a:lnTo>
                    <a:pt x="1308100" y="1010158"/>
                  </a:lnTo>
                  <a:lnTo>
                    <a:pt x="0" y="1010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2" b="-650"/>
              </a:stretch>
            </a:blipFill>
          </p:spPr>
        </p:sp>
      </p:grpSp>
      <p:grpSp>
        <p:nvGrpSpPr>
          <p:cNvPr name="Group 43" id="43"/>
          <p:cNvGrpSpPr>
            <a:grpSpLocks noChangeAspect="true"/>
          </p:cNvGrpSpPr>
          <p:nvPr/>
        </p:nvGrpSpPr>
        <p:grpSpPr>
          <a:xfrm rot="-10800000">
            <a:off x="9988407" y="4692167"/>
            <a:ext cx="983556" cy="765352"/>
            <a:chOff x="0" y="0"/>
            <a:chExt cx="1311408" cy="1020470"/>
          </a:xfrm>
        </p:grpSpPr>
        <p:sp>
          <p:nvSpPr>
            <p:cNvPr name="Freeform 44" id="44" descr="Image"/>
            <p:cNvSpPr/>
            <p:nvPr/>
          </p:nvSpPr>
          <p:spPr>
            <a:xfrm flipH="false" flipV="false" rot="0">
              <a:off x="0" y="0"/>
              <a:ext cx="1311402" cy="1020445"/>
            </a:xfrm>
            <a:custGeom>
              <a:avLst/>
              <a:gdLst/>
              <a:ahLst/>
              <a:cxnLst/>
              <a:rect r="r" b="b" t="t" l="l"/>
              <a:pathLst>
                <a:path h="1020445" w="1311402">
                  <a:moveTo>
                    <a:pt x="0" y="0"/>
                  </a:moveTo>
                  <a:lnTo>
                    <a:pt x="1311402" y="0"/>
                  </a:lnTo>
                  <a:lnTo>
                    <a:pt x="1311402" y="1020445"/>
                  </a:lnTo>
                  <a:lnTo>
                    <a:pt x="0" y="1020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-147"/>
              </a:stretch>
            </a:blipFill>
          </p:spPr>
        </p:sp>
      </p:grpSp>
      <p:grpSp>
        <p:nvGrpSpPr>
          <p:cNvPr name="Group 45" id="45"/>
          <p:cNvGrpSpPr>
            <a:grpSpLocks noChangeAspect="true"/>
          </p:cNvGrpSpPr>
          <p:nvPr/>
        </p:nvGrpSpPr>
        <p:grpSpPr>
          <a:xfrm rot="-10800000">
            <a:off x="9988407" y="7165488"/>
            <a:ext cx="983556" cy="765351"/>
            <a:chOff x="0" y="0"/>
            <a:chExt cx="1311408" cy="1020468"/>
          </a:xfrm>
        </p:grpSpPr>
        <p:sp>
          <p:nvSpPr>
            <p:cNvPr name="Freeform 46" id="46" descr="Image"/>
            <p:cNvSpPr/>
            <p:nvPr/>
          </p:nvSpPr>
          <p:spPr>
            <a:xfrm flipH="false" flipV="false" rot="0">
              <a:off x="0" y="0"/>
              <a:ext cx="1311402" cy="1020445"/>
            </a:xfrm>
            <a:custGeom>
              <a:avLst/>
              <a:gdLst/>
              <a:ahLst/>
              <a:cxnLst/>
              <a:rect r="r" b="b" t="t" l="l"/>
              <a:pathLst>
                <a:path h="1020445" w="1311402">
                  <a:moveTo>
                    <a:pt x="0" y="0"/>
                  </a:moveTo>
                  <a:lnTo>
                    <a:pt x="1311402" y="0"/>
                  </a:lnTo>
                  <a:lnTo>
                    <a:pt x="1311402" y="1020445"/>
                  </a:lnTo>
                  <a:lnTo>
                    <a:pt x="0" y="1020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-147"/>
              </a:stretch>
            </a:blipFill>
          </p:spPr>
        </p:sp>
      </p:grpSp>
      <p:grpSp>
        <p:nvGrpSpPr>
          <p:cNvPr name="Group 47" id="47"/>
          <p:cNvGrpSpPr>
            <a:grpSpLocks noChangeAspect="true"/>
          </p:cNvGrpSpPr>
          <p:nvPr/>
        </p:nvGrpSpPr>
        <p:grpSpPr>
          <a:xfrm rot="-10800000">
            <a:off x="9973183" y="8623090"/>
            <a:ext cx="981052" cy="757645"/>
            <a:chOff x="0" y="0"/>
            <a:chExt cx="1308070" cy="1010194"/>
          </a:xfrm>
        </p:grpSpPr>
        <p:sp>
          <p:nvSpPr>
            <p:cNvPr name="Freeform 48" id="48" descr="Image"/>
            <p:cNvSpPr/>
            <p:nvPr/>
          </p:nvSpPr>
          <p:spPr>
            <a:xfrm flipH="false" flipV="false" rot="0">
              <a:off x="0" y="0"/>
              <a:ext cx="1308100" cy="1010158"/>
            </a:xfrm>
            <a:custGeom>
              <a:avLst/>
              <a:gdLst/>
              <a:ahLst/>
              <a:cxnLst/>
              <a:rect r="r" b="b" t="t" l="l"/>
              <a:pathLst>
                <a:path h="1010158" w="1308100">
                  <a:moveTo>
                    <a:pt x="0" y="0"/>
                  </a:moveTo>
                  <a:lnTo>
                    <a:pt x="1308100" y="0"/>
                  </a:lnTo>
                  <a:lnTo>
                    <a:pt x="1308100" y="1010158"/>
                  </a:lnTo>
                  <a:lnTo>
                    <a:pt x="0" y="1010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2" b="-650"/>
              </a:stretch>
            </a:blipFill>
          </p:spPr>
        </p:sp>
      </p:grpSp>
      <p:grpSp>
        <p:nvGrpSpPr>
          <p:cNvPr name="Group 49" id="49"/>
          <p:cNvGrpSpPr>
            <a:grpSpLocks noChangeAspect="true"/>
          </p:cNvGrpSpPr>
          <p:nvPr/>
        </p:nvGrpSpPr>
        <p:grpSpPr>
          <a:xfrm rot="-10800000">
            <a:off x="9989658" y="3194275"/>
            <a:ext cx="981052" cy="757646"/>
            <a:chOff x="0" y="0"/>
            <a:chExt cx="1308070" cy="1010194"/>
          </a:xfrm>
        </p:grpSpPr>
        <p:sp>
          <p:nvSpPr>
            <p:cNvPr name="Freeform 50" id="50" descr="Image"/>
            <p:cNvSpPr/>
            <p:nvPr/>
          </p:nvSpPr>
          <p:spPr>
            <a:xfrm flipH="false" flipV="false" rot="0">
              <a:off x="0" y="0"/>
              <a:ext cx="1308100" cy="1010158"/>
            </a:xfrm>
            <a:custGeom>
              <a:avLst/>
              <a:gdLst/>
              <a:ahLst/>
              <a:cxnLst/>
              <a:rect r="r" b="b" t="t" l="l"/>
              <a:pathLst>
                <a:path h="1010158" w="1308100">
                  <a:moveTo>
                    <a:pt x="0" y="0"/>
                  </a:moveTo>
                  <a:lnTo>
                    <a:pt x="1308100" y="0"/>
                  </a:lnTo>
                  <a:lnTo>
                    <a:pt x="1308100" y="1010158"/>
                  </a:lnTo>
                  <a:lnTo>
                    <a:pt x="0" y="1010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2" b="-650"/>
              </a:stretch>
            </a:blipFill>
          </p:spPr>
        </p:sp>
      </p:grpSp>
      <p:grpSp>
        <p:nvGrpSpPr>
          <p:cNvPr name="Group 51" id="51"/>
          <p:cNvGrpSpPr>
            <a:grpSpLocks noChangeAspect="true"/>
          </p:cNvGrpSpPr>
          <p:nvPr/>
        </p:nvGrpSpPr>
        <p:grpSpPr>
          <a:xfrm rot="-10800000">
            <a:off x="11713650" y="5343691"/>
            <a:ext cx="983556" cy="765352"/>
            <a:chOff x="0" y="0"/>
            <a:chExt cx="1311408" cy="1020470"/>
          </a:xfrm>
        </p:grpSpPr>
        <p:sp>
          <p:nvSpPr>
            <p:cNvPr name="Freeform 52" id="52" descr="Image"/>
            <p:cNvSpPr/>
            <p:nvPr/>
          </p:nvSpPr>
          <p:spPr>
            <a:xfrm flipH="false" flipV="false" rot="0">
              <a:off x="0" y="0"/>
              <a:ext cx="1311402" cy="1020445"/>
            </a:xfrm>
            <a:custGeom>
              <a:avLst/>
              <a:gdLst/>
              <a:ahLst/>
              <a:cxnLst/>
              <a:rect r="r" b="b" t="t" l="l"/>
              <a:pathLst>
                <a:path h="1020445" w="1311402">
                  <a:moveTo>
                    <a:pt x="0" y="0"/>
                  </a:moveTo>
                  <a:lnTo>
                    <a:pt x="1311402" y="0"/>
                  </a:lnTo>
                  <a:lnTo>
                    <a:pt x="1311402" y="1020445"/>
                  </a:lnTo>
                  <a:lnTo>
                    <a:pt x="0" y="1020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-147"/>
              </a:stretch>
            </a:blipFill>
          </p:spPr>
        </p:sp>
      </p:grpSp>
      <p:grpSp>
        <p:nvGrpSpPr>
          <p:cNvPr name="Group 53" id="53"/>
          <p:cNvGrpSpPr>
            <a:grpSpLocks noChangeAspect="true"/>
          </p:cNvGrpSpPr>
          <p:nvPr/>
        </p:nvGrpSpPr>
        <p:grpSpPr>
          <a:xfrm rot="-10800000">
            <a:off x="11730280" y="7579887"/>
            <a:ext cx="983556" cy="765351"/>
            <a:chOff x="0" y="0"/>
            <a:chExt cx="1311408" cy="1020468"/>
          </a:xfrm>
        </p:grpSpPr>
        <p:sp>
          <p:nvSpPr>
            <p:cNvPr name="Freeform 54" id="54" descr="Image"/>
            <p:cNvSpPr/>
            <p:nvPr/>
          </p:nvSpPr>
          <p:spPr>
            <a:xfrm flipH="false" flipV="false" rot="0">
              <a:off x="0" y="0"/>
              <a:ext cx="1311402" cy="1020445"/>
            </a:xfrm>
            <a:custGeom>
              <a:avLst/>
              <a:gdLst/>
              <a:ahLst/>
              <a:cxnLst/>
              <a:rect r="r" b="b" t="t" l="l"/>
              <a:pathLst>
                <a:path h="1020445" w="1311402">
                  <a:moveTo>
                    <a:pt x="0" y="0"/>
                  </a:moveTo>
                  <a:lnTo>
                    <a:pt x="1311402" y="0"/>
                  </a:lnTo>
                  <a:lnTo>
                    <a:pt x="1311402" y="1020445"/>
                  </a:lnTo>
                  <a:lnTo>
                    <a:pt x="0" y="1020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-147"/>
              </a:stretch>
            </a:blipFill>
          </p:spPr>
        </p:sp>
      </p:grpSp>
      <p:grpSp>
        <p:nvGrpSpPr>
          <p:cNvPr name="Group 55" id="55"/>
          <p:cNvGrpSpPr>
            <a:grpSpLocks noChangeAspect="true"/>
          </p:cNvGrpSpPr>
          <p:nvPr/>
        </p:nvGrpSpPr>
        <p:grpSpPr>
          <a:xfrm rot="-10800000">
            <a:off x="11714901" y="4229448"/>
            <a:ext cx="981052" cy="757645"/>
            <a:chOff x="0" y="0"/>
            <a:chExt cx="1308070" cy="1010194"/>
          </a:xfrm>
        </p:grpSpPr>
        <p:sp>
          <p:nvSpPr>
            <p:cNvPr name="Freeform 56" id="56" descr="Image"/>
            <p:cNvSpPr/>
            <p:nvPr/>
          </p:nvSpPr>
          <p:spPr>
            <a:xfrm flipH="false" flipV="false" rot="0">
              <a:off x="0" y="0"/>
              <a:ext cx="1308100" cy="1010158"/>
            </a:xfrm>
            <a:custGeom>
              <a:avLst/>
              <a:gdLst/>
              <a:ahLst/>
              <a:cxnLst/>
              <a:rect r="r" b="b" t="t" l="l"/>
              <a:pathLst>
                <a:path h="1010158" w="1308100">
                  <a:moveTo>
                    <a:pt x="0" y="0"/>
                  </a:moveTo>
                  <a:lnTo>
                    <a:pt x="1308100" y="0"/>
                  </a:lnTo>
                  <a:lnTo>
                    <a:pt x="1308100" y="1010158"/>
                  </a:lnTo>
                  <a:lnTo>
                    <a:pt x="0" y="1010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2" b="-650"/>
              </a:stretch>
            </a:blipFill>
          </p:spPr>
        </p:sp>
      </p:grpSp>
      <p:grpSp>
        <p:nvGrpSpPr>
          <p:cNvPr name="Group 57" id="57"/>
          <p:cNvGrpSpPr>
            <a:grpSpLocks noChangeAspect="true"/>
          </p:cNvGrpSpPr>
          <p:nvPr/>
        </p:nvGrpSpPr>
        <p:grpSpPr>
          <a:xfrm rot="-10800000">
            <a:off x="11731533" y="6465642"/>
            <a:ext cx="981052" cy="757645"/>
            <a:chOff x="0" y="0"/>
            <a:chExt cx="1308070" cy="1010194"/>
          </a:xfrm>
        </p:grpSpPr>
        <p:sp>
          <p:nvSpPr>
            <p:cNvPr name="Freeform 58" id="58" descr="Image"/>
            <p:cNvSpPr/>
            <p:nvPr/>
          </p:nvSpPr>
          <p:spPr>
            <a:xfrm flipH="false" flipV="false" rot="0">
              <a:off x="0" y="0"/>
              <a:ext cx="1308100" cy="1010158"/>
            </a:xfrm>
            <a:custGeom>
              <a:avLst/>
              <a:gdLst/>
              <a:ahLst/>
              <a:cxnLst/>
              <a:rect r="r" b="b" t="t" l="l"/>
              <a:pathLst>
                <a:path h="1010158" w="1308100">
                  <a:moveTo>
                    <a:pt x="0" y="0"/>
                  </a:moveTo>
                  <a:lnTo>
                    <a:pt x="1308100" y="0"/>
                  </a:lnTo>
                  <a:lnTo>
                    <a:pt x="1308100" y="1010158"/>
                  </a:lnTo>
                  <a:lnTo>
                    <a:pt x="0" y="1010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2" b="-650"/>
              </a:stretch>
            </a:blipFill>
          </p:spPr>
        </p:sp>
      </p:grpSp>
      <p:grpSp>
        <p:nvGrpSpPr>
          <p:cNvPr name="Group 59" id="59"/>
          <p:cNvGrpSpPr>
            <a:grpSpLocks noChangeAspect="true"/>
          </p:cNvGrpSpPr>
          <p:nvPr/>
        </p:nvGrpSpPr>
        <p:grpSpPr>
          <a:xfrm rot="-10800000">
            <a:off x="11714901" y="3115203"/>
            <a:ext cx="981052" cy="757646"/>
            <a:chOff x="0" y="0"/>
            <a:chExt cx="1308070" cy="1010194"/>
          </a:xfrm>
        </p:grpSpPr>
        <p:sp>
          <p:nvSpPr>
            <p:cNvPr name="Freeform 60" id="60" descr="Image"/>
            <p:cNvSpPr/>
            <p:nvPr/>
          </p:nvSpPr>
          <p:spPr>
            <a:xfrm flipH="false" flipV="false" rot="0">
              <a:off x="0" y="0"/>
              <a:ext cx="1308100" cy="1010158"/>
            </a:xfrm>
            <a:custGeom>
              <a:avLst/>
              <a:gdLst/>
              <a:ahLst/>
              <a:cxnLst/>
              <a:rect r="r" b="b" t="t" l="l"/>
              <a:pathLst>
                <a:path h="1010158" w="1308100">
                  <a:moveTo>
                    <a:pt x="0" y="0"/>
                  </a:moveTo>
                  <a:lnTo>
                    <a:pt x="1308100" y="0"/>
                  </a:lnTo>
                  <a:lnTo>
                    <a:pt x="1308100" y="1010158"/>
                  </a:lnTo>
                  <a:lnTo>
                    <a:pt x="0" y="1010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2" b="-650"/>
              </a:stretch>
            </a:blipFill>
          </p:spPr>
        </p:sp>
      </p:grpSp>
      <p:sp>
        <p:nvSpPr>
          <p:cNvPr name="Freeform 61" id="61"/>
          <p:cNvSpPr/>
          <p:nvPr/>
        </p:nvSpPr>
        <p:spPr>
          <a:xfrm flipH="false" flipV="false" rot="0">
            <a:off x="5060967" y="3957900"/>
            <a:ext cx="6673053" cy="1267928"/>
          </a:xfrm>
          <a:custGeom>
            <a:avLst/>
            <a:gdLst/>
            <a:ahLst/>
            <a:cxnLst/>
            <a:rect r="r" b="b" t="t" l="l"/>
            <a:pathLst>
              <a:path h="1267928" w="6673053">
                <a:moveTo>
                  <a:pt x="0" y="0"/>
                </a:moveTo>
                <a:lnTo>
                  <a:pt x="6673053" y="0"/>
                </a:lnTo>
                <a:lnTo>
                  <a:pt x="6673053" y="1267928"/>
                </a:lnTo>
                <a:lnTo>
                  <a:pt x="0" y="1267928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2" id="62"/>
          <p:cNvSpPr/>
          <p:nvPr/>
        </p:nvSpPr>
        <p:spPr>
          <a:xfrm flipH="false" flipV="false" rot="0">
            <a:off x="5061042" y="6254979"/>
            <a:ext cx="6689577" cy="823899"/>
          </a:xfrm>
          <a:custGeom>
            <a:avLst/>
            <a:gdLst/>
            <a:ahLst/>
            <a:cxnLst/>
            <a:rect r="r" b="b" t="t" l="l"/>
            <a:pathLst>
              <a:path h="823899" w="6689577">
                <a:moveTo>
                  <a:pt x="0" y="0"/>
                </a:moveTo>
                <a:lnTo>
                  <a:pt x="6689577" y="0"/>
                </a:lnTo>
                <a:lnTo>
                  <a:pt x="6689577" y="823899"/>
                </a:lnTo>
                <a:lnTo>
                  <a:pt x="0" y="823899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3" id="63"/>
          <p:cNvSpPr txBox="true"/>
          <p:nvPr/>
        </p:nvSpPr>
        <p:spPr>
          <a:xfrm rot="0">
            <a:off x="13564838" y="5088925"/>
            <a:ext cx="4080900" cy="174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2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Select up to 8 cameras overlooking critical areas and start receiving alerts by Monitoreal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802688" y="1757050"/>
            <a:ext cx="7045950" cy="39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If you have more than 8 cameras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366612" y="3731688"/>
            <a:ext cx="3801450" cy="800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2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AI Video Assistant</a:t>
            </a:r>
          </a:p>
          <a:p>
            <a:pPr algn="ctr">
              <a:lnSpc>
                <a:spcPts val="2592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area</a:t>
            </a:r>
          </a:p>
        </p:txBody>
      </p:sp>
      <p:grpSp>
        <p:nvGrpSpPr>
          <p:cNvPr name="Group 66" id="66"/>
          <p:cNvGrpSpPr>
            <a:grpSpLocks noChangeAspect="true"/>
          </p:cNvGrpSpPr>
          <p:nvPr/>
        </p:nvGrpSpPr>
        <p:grpSpPr>
          <a:xfrm rot="0">
            <a:off x="1449412" y="4939500"/>
            <a:ext cx="3264975" cy="2354655"/>
            <a:chOff x="0" y="0"/>
            <a:chExt cx="4353300" cy="3139540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4353306" cy="3139567"/>
            </a:xfrm>
            <a:custGeom>
              <a:avLst/>
              <a:gdLst/>
              <a:ahLst/>
              <a:cxnLst/>
              <a:rect r="r" b="b" t="t" l="l"/>
              <a:pathLst>
                <a:path h="3139567" w="4353306">
                  <a:moveTo>
                    <a:pt x="0" y="0"/>
                  </a:moveTo>
                  <a:lnTo>
                    <a:pt x="4353306" y="0"/>
                  </a:lnTo>
                  <a:lnTo>
                    <a:pt x="4353306" y="3139567"/>
                  </a:lnTo>
                  <a:lnTo>
                    <a:pt x="0" y="3139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/>
              <a:stretch>
                <a:fillRect l="0" t="0" r="0" b="0"/>
              </a:stretch>
            </a:blipFill>
          </p:spPr>
        </p:sp>
      </p:grpSp>
      <p:grpSp>
        <p:nvGrpSpPr>
          <p:cNvPr name="Group 68" id="68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/>
              <a:stretch>
                <a:fillRect l="0" t="0" r="-4" b="6"/>
              </a:stretch>
            </a:blipFill>
          </p:spPr>
        </p:sp>
      </p:grpSp>
      <p:sp>
        <p:nvSpPr>
          <p:cNvPr name="Freeform 70" id="70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711267" y="770254"/>
            <a:ext cx="12597300" cy="979200"/>
            <a:chOff x="0" y="0"/>
            <a:chExt cx="16796400" cy="1305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305600"/>
            </a:xfrm>
            <a:custGeom>
              <a:avLst/>
              <a:gdLst/>
              <a:ahLst/>
              <a:cxnLst/>
              <a:rect r="r" b="b" t="t" l="l"/>
              <a:pathLst>
                <a:path h="1305600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305600"/>
                  </a:lnTo>
                  <a:lnTo>
                    <a:pt x="0" y="130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248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How do you receive alerts?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02688" y="1757050"/>
            <a:ext cx="7045950" cy="39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Flexible notification settings</a:t>
            </a: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878700" y="2635650"/>
            <a:ext cx="9651000" cy="305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Telegram app (recommended)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Email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Slack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Webhooks for integration with Monitoring Stations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Integration options for Amazon Alexa, Apple HomeKit, Google Assistant, Google Home, Xiaomi Smart Home (Mi Home), MQTT....coming soon!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17375" y="7061775"/>
            <a:ext cx="7361850" cy="2201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And you’re all set!</a:t>
            </a:r>
          </a:p>
          <a:p>
            <a:pPr algn="l">
              <a:lnSpc>
                <a:spcPts val="2897"/>
              </a:lnSpc>
            </a:pPr>
          </a:p>
          <a:p>
            <a:pPr algn="l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Your Monitoreal device will send you an alert whenever it detects an object matching your preferences</a:t>
            </a:r>
          </a:p>
        </p:txBody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-1123438">
            <a:off x="10436596" y="3082381"/>
            <a:ext cx="7032138" cy="4855808"/>
            <a:chOff x="0" y="0"/>
            <a:chExt cx="9376184" cy="6474410"/>
          </a:xfrm>
        </p:grpSpPr>
        <p:sp>
          <p:nvSpPr>
            <p:cNvPr name="Freeform 11" id="11" descr="IMG_3420.PNG"/>
            <p:cNvSpPr/>
            <p:nvPr/>
          </p:nvSpPr>
          <p:spPr>
            <a:xfrm flipH="false" flipV="false" rot="0">
              <a:off x="0" y="0"/>
              <a:ext cx="9376156" cy="6474460"/>
            </a:xfrm>
            <a:custGeom>
              <a:avLst/>
              <a:gdLst/>
              <a:ahLst/>
              <a:cxnLst/>
              <a:rect r="r" b="b" t="t" l="l"/>
              <a:pathLst>
                <a:path h="6474460" w="9376156">
                  <a:moveTo>
                    <a:pt x="0" y="0"/>
                  </a:moveTo>
                  <a:lnTo>
                    <a:pt x="9376156" y="0"/>
                  </a:lnTo>
                  <a:lnTo>
                    <a:pt x="9376156" y="6474460"/>
                  </a:lnTo>
                  <a:lnTo>
                    <a:pt x="0" y="6474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7459" r="0" b="-27358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235588" y="7126968"/>
            <a:ext cx="1811438" cy="1811437"/>
            <a:chOff x="0" y="0"/>
            <a:chExt cx="2415250" cy="24152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415286" cy="2415286"/>
            </a:xfrm>
            <a:custGeom>
              <a:avLst/>
              <a:gdLst/>
              <a:ahLst/>
              <a:cxnLst/>
              <a:rect r="r" b="b" t="t" l="l"/>
              <a:pathLst>
                <a:path h="2415286" w="2415286">
                  <a:moveTo>
                    <a:pt x="0" y="0"/>
                  </a:moveTo>
                  <a:lnTo>
                    <a:pt x="2415286" y="0"/>
                  </a:lnTo>
                  <a:lnTo>
                    <a:pt x="2415286" y="2415286"/>
                  </a:lnTo>
                  <a:lnTo>
                    <a:pt x="0" y="2415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1" b="1"/>
              </a:stretch>
            </a:blip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4" b="6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711267" y="770254"/>
            <a:ext cx="12597300" cy="979200"/>
            <a:chOff x="0" y="0"/>
            <a:chExt cx="16796400" cy="1305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305600"/>
            </a:xfrm>
            <a:custGeom>
              <a:avLst/>
              <a:gdLst/>
              <a:ahLst/>
              <a:cxnLst/>
              <a:rect r="r" b="b" t="t" l="l"/>
              <a:pathLst>
                <a:path h="1305600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305600"/>
                  </a:lnTo>
                  <a:lnTo>
                    <a:pt x="0" y="130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248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How do you receive alerts?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02688" y="1757050"/>
            <a:ext cx="7045950" cy="39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Telegram notifications configuration</a:t>
            </a: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3076070" y="2628075"/>
            <a:ext cx="12135861" cy="6834036"/>
            <a:chOff x="0" y="0"/>
            <a:chExt cx="16181148" cy="9112048"/>
          </a:xfrm>
        </p:grpSpPr>
        <p:sp>
          <p:nvSpPr>
            <p:cNvPr name="Freeform 9" id="9" descr="Image"/>
            <p:cNvSpPr/>
            <p:nvPr/>
          </p:nvSpPr>
          <p:spPr>
            <a:xfrm flipH="false" flipV="false" rot="0">
              <a:off x="0" y="0"/>
              <a:ext cx="16181197" cy="9111996"/>
            </a:xfrm>
            <a:custGeom>
              <a:avLst/>
              <a:gdLst/>
              <a:ahLst/>
              <a:cxnLst/>
              <a:rect r="r" b="b" t="t" l="l"/>
              <a:pathLst>
                <a:path h="9111996" w="16181197">
                  <a:moveTo>
                    <a:pt x="0" y="0"/>
                  </a:moveTo>
                  <a:lnTo>
                    <a:pt x="16181197" y="0"/>
                  </a:lnTo>
                  <a:lnTo>
                    <a:pt x="16181197" y="9111996"/>
                  </a:lnTo>
                  <a:lnTo>
                    <a:pt x="0" y="91119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4" b="6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711267" y="770254"/>
            <a:ext cx="12597300" cy="979200"/>
            <a:chOff x="0" y="0"/>
            <a:chExt cx="16796400" cy="1305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305600"/>
            </a:xfrm>
            <a:custGeom>
              <a:avLst/>
              <a:gdLst/>
              <a:ahLst/>
              <a:cxnLst/>
              <a:rect r="r" b="b" t="t" l="l"/>
              <a:pathLst>
                <a:path h="1305600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305600"/>
                  </a:lnTo>
                  <a:lnTo>
                    <a:pt x="0" y="130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248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Use cases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02688" y="1757050"/>
            <a:ext cx="7045950" cy="39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Example uses for Monitoreal</a:t>
            </a: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9973552" y="5483334"/>
            <a:ext cx="4779900" cy="3542400"/>
            <a:chOff x="0" y="0"/>
            <a:chExt cx="6373200" cy="4723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73241" cy="4723257"/>
            </a:xfrm>
            <a:custGeom>
              <a:avLst/>
              <a:gdLst/>
              <a:ahLst/>
              <a:cxnLst/>
              <a:rect r="r" b="b" t="t" l="l"/>
              <a:pathLst>
                <a:path h="4723257" w="6373241">
                  <a:moveTo>
                    <a:pt x="0" y="708533"/>
                  </a:moveTo>
                  <a:cubicBezTo>
                    <a:pt x="0" y="317246"/>
                    <a:pt x="317246" y="0"/>
                    <a:pt x="708533" y="0"/>
                  </a:cubicBezTo>
                  <a:lnTo>
                    <a:pt x="5664708" y="0"/>
                  </a:lnTo>
                  <a:cubicBezTo>
                    <a:pt x="6055995" y="0"/>
                    <a:pt x="6373241" y="317246"/>
                    <a:pt x="6373241" y="708533"/>
                  </a:cubicBezTo>
                  <a:lnTo>
                    <a:pt x="6373241" y="4014724"/>
                  </a:lnTo>
                  <a:cubicBezTo>
                    <a:pt x="6373241" y="4406011"/>
                    <a:pt x="6055995" y="4723257"/>
                    <a:pt x="5664708" y="4723257"/>
                  </a:cubicBezTo>
                  <a:lnTo>
                    <a:pt x="708533" y="4723257"/>
                  </a:lnTo>
                  <a:cubicBezTo>
                    <a:pt x="317246" y="4723257"/>
                    <a:pt x="0" y="4406011"/>
                    <a:pt x="0" y="4014724"/>
                  </a:cubicBezTo>
                  <a:close/>
                </a:path>
              </a:pathLst>
            </a:custGeom>
            <a:blipFill>
              <a:blip r:embed="rId3"/>
              <a:stretch>
                <a:fillRect l="-5490" t="0" r="-5489" b="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973540" y="1442556"/>
            <a:ext cx="4779900" cy="3542400"/>
            <a:chOff x="0" y="0"/>
            <a:chExt cx="6373200" cy="47232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73241" cy="4723257"/>
            </a:xfrm>
            <a:custGeom>
              <a:avLst/>
              <a:gdLst/>
              <a:ahLst/>
              <a:cxnLst/>
              <a:rect r="r" b="b" t="t" l="l"/>
              <a:pathLst>
                <a:path h="4723257" w="6373241">
                  <a:moveTo>
                    <a:pt x="0" y="708533"/>
                  </a:moveTo>
                  <a:cubicBezTo>
                    <a:pt x="0" y="317246"/>
                    <a:pt x="317246" y="0"/>
                    <a:pt x="708533" y="0"/>
                  </a:cubicBezTo>
                  <a:lnTo>
                    <a:pt x="5664708" y="0"/>
                  </a:lnTo>
                  <a:cubicBezTo>
                    <a:pt x="6055995" y="0"/>
                    <a:pt x="6373241" y="317246"/>
                    <a:pt x="6373241" y="708533"/>
                  </a:cubicBezTo>
                  <a:lnTo>
                    <a:pt x="6373241" y="4014724"/>
                  </a:lnTo>
                  <a:cubicBezTo>
                    <a:pt x="6373241" y="4406011"/>
                    <a:pt x="6055995" y="4723257"/>
                    <a:pt x="5664708" y="4723257"/>
                  </a:cubicBezTo>
                  <a:lnTo>
                    <a:pt x="708533" y="4723257"/>
                  </a:lnTo>
                  <a:cubicBezTo>
                    <a:pt x="317246" y="4723257"/>
                    <a:pt x="0" y="4406011"/>
                    <a:pt x="0" y="4014724"/>
                  </a:cubicBezTo>
                  <a:close/>
                </a:path>
              </a:pathLst>
            </a:custGeom>
            <a:blipFill>
              <a:blip r:embed="rId4"/>
              <a:stretch>
                <a:fillRect l="-5490" t="0" r="-5489" b="1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898012" y="2947425"/>
            <a:ext cx="7361850" cy="5119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Residential</a:t>
            </a: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Detect loitering at your home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Awareness, not just reactive security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Trigger an alarm or turn on the lights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More than one person on your premises?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Did the gardener turn up?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Are your children home?</a:t>
            </a:r>
          </a:p>
          <a:p>
            <a:pPr algn="l" marL="624840" indent="-312420" lvl="1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Is your dog running loose?</a:t>
            </a:r>
          </a:p>
          <a:p>
            <a:pPr algn="l" marL="546735" indent="-273368" lvl="1">
              <a:lnSpc>
                <a:spcPts val="2897"/>
              </a:lnSpc>
            </a:pPr>
          </a:p>
          <a:p>
            <a:pPr algn="l" marL="624840" indent="-312420" lvl="1">
              <a:lnSpc>
                <a:spcPts val="3311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Commercial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Unauthorised visitors after hours?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Did the deliveries get dropped off on time?</a:t>
            </a:r>
          </a:p>
        </p:txBody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5688913" y="5973150"/>
            <a:ext cx="979200" cy="979200"/>
            <a:chOff x="0" y="0"/>
            <a:chExt cx="1305600" cy="13056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05560" cy="1305560"/>
            </a:xfrm>
            <a:custGeom>
              <a:avLst/>
              <a:gdLst/>
              <a:ahLst/>
              <a:cxnLst/>
              <a:rect r="r" b="b" t="t" l="l"/>
              <a:pathLst>
                <a:path h="1305560" w="1305560">
                  <a:moveTo>
                    <a:pt x="0" y="0"/>
                  </a:moveTo>
                  <a:lnTo>
                    <a:pt x="1305560" y="0"/>
                  </a:lnTo>
                  <a:lnTo>
                    <a:pt x="1305560" y="1305560"/>
                  </a:lnTo>
                  <a:lnTo>
                    <a:pt x="0" y="1305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3" b="-3"/>
              </a:stretch>
            </a:blip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5688913" y="2128350"/>
            <a:ext cx="979200" cy="979200"/>
            <a:chOff x="0" y="0"/>
            <a:chExt cx="1305600" cy="13056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05560" cy="1305560"/>
            </a:xfrm>
            <a:custGeom>
              <a:avLst/>
              <a:gdLst/>
              <a:ahLst/>
              <a:cxnLst/>
              <a:rect r="r" b="b" t="t" l="l"/>
              <a:pathLst>
                <a:path h="1305560" w="1305560">
                  <a:moveTo>
                    <a:pt x="0" y="0"/>
                  </a:moveTo>
                  <a:lnTo>
                    <a:pt x="1305560" y="0"/>
                  </a:lnTo>
                  <a:lnTo>
                    <a:pt x="1305560" y="1305560"/>
                  </a:lnTo>
                  <a:lnTo>
                    <a:pt x="0" y="1305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3" b="-3"/>
              </a:stretch>
            </a:blip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5688913" y="3409950"/>
            <a:ext cx="979200" cy="979200"/>
            <a:chOff x="0" y="0"/>
            <a:chExt cx="1305600" cy="13056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305560" cy="1305560"/>
            </a:xfrm>
            <a:custGeom>
              <a:avLst/>
              <a:gdLst/>
              <a:ahLst/>
              <a:cxnLst/>
              <a:rect r="r" b="b" t="t" l="l"/>
              <a:pathLst>
                <a:path h="1305560" w="1305560">
                  <a:moveTo>
                    <a:pt x="0" y="0"/>
                  </a:moveTo>
                  <a:lnTo>
                    <a:pt x="1305560" y="0"/>
                  </a:lnTo>
                  <a:lnTo>
                    <a:pt x="1305560" y="1305560"/>
                  </a:lnTo>
                  <a:lnTo>
                    <a:pt x="0" y="1305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3" b="-3"/>
              </a:stretch>
            </a:blip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5688913" y="4691550"/>
            <a:ext cx="979200" cy="979200"/>
            <a:chOff x="0" y="0"/>
            <a:chExt cx="1305600" cy="1305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305560" cy="1305560"/>
            </a:xfrm>
            <a:custGeom>
              <a:avLst/>
              <a:gdLst/>
              <a:ahLst/>
              <a:cxnLst/>
              <a:rect r="r" b="b" t="t" l="l"/>
              <a:pathLst>
                <a:path h="1305560" w="1305560">
                  <a:moveTo>
                    <a:pt x="0" y="0"/>
                  </a:moveTo>
                  <a:lnTo>
                    <a:pt x="1305560" y="0"/>
                  </a:lnTo>
                  <a:lnTo>
                    <a:pt x="1305560" y="1305560"/>
                  </a:lnTo>
                  <a:lnTo>
                    <a:pt x="0" y="1305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-3" b="-3"/>
              </a:stretch>
            </a:blip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5688913" y="7254750"/>
            <a:ext cx="979200" cy="979200"/>
            <a:chOff x="0" y="0"/>
            <a:chExt cx="1305600" cy="13056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05560" cy="1305560"/>
            </a:xfrm>
            <a:custGeom>
              <a:avLst/>
              <a:gdLst/>
              <a:ahLst/>
              <a:cxnLst/>
              <a:rect r="r" b="b" t="t" l="l"/>
              <a:pathLst>
                <a:path h="1305560" w="1305560">
                  <a:moveTo>
                    <a:pt x="0" y="0"/>
                  </a:moveTo>
                  <a:lnTo>
                    <a:pt x="1305560" y="0"/>
                  </a:lnTo>
                  <a:lnTo>
                    <a:pt x="1305560" y="1305560"/>
                  </a:lnTo>
                  <a:lnTo>
                    <a:pt x="0" y="1305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3" b="-3"/>
              </a:stretch>
            </a:blipFill>
          </p:spPr>
        </p:sp>
      </p:grpSp>
      <p:grpSp>
        <p:nvGrpSpPr>
          <p:cNvPr name="Group 23" id="23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-4" b="6"/>
              </a:stretch>
            </a:blipFill>
          </p:spPr>
        </p:sp>
      </p:grpSp>
      <p:sp>
        <p:nvSpPr>
          <p:cNvPr name="Freeform 25" id="25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02688" y="1757050"/>
            <a:ext cx="16179600" cy="39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x2 more accurate detection for smaller and distanced objects plus enhanced night vision</a:t>
            </a: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  <a:p>
            <a:pPr algn="l">
              <a:lnSpc>
                <a:spcPts val="5795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711267" y="770254"/>
            <a:ext cx="12597300" cy="979200"/>
            <a:chOff x="0" y="0"/>
            <a:chExt cx="16796400" cy="1305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305600"/>
            </a:xfrm>
            <a:custGeom>
              <a:avLst/>
              <a:gdLst/>
              <a:ahLst/>
              <a:cxnLst/>
              <a:rect r="r" b="b" t="t" l="l"/>
              <a:pathLst>
                <a:path h="1305600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305600"/>
                  </a:lnTo>
                  <a:lnTo>
                    <a:pt x="0" y="130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248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Monitoreal Deep Sight mode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07882" y="2870887"/>
            <a:ext cx="8112900" cy="823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Deep Sight mode </a:t>
            </a:r>
          </a:p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available in Pro version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362362" y="2870887"/>
            <a:ext cx="8199750" cy="823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Standard mode </a:t>
            </a:r>
          </a:p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available in Base model</a:t>
            </a:r>
          </a:p>
        </p:txBody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291750" y="3785588"/>
            <a:ext cx="8720400" cy="4932488"/>
            <a:chOff x="0" y="0"/>
            <a:chExt cx="11627200" cy="6576650"/>
          </a:xfrm>
        </p:grpSpPr>
        <p:sp>
          <p:nvSpPr>
            <p:cNvPr name="Freeform 10" id="10" descr="photo_2020-08-21 19.16.41.jpeg"/>
            <p:cNvSpPr/>
            <p:nvPr/>
          </p:nvSpPr>
          <p:spPr>
            <a:xfrm flipH="false" flipV="false" rot="0">
              <a:off x="0" y="0"/>
              <a:ext cx="11627231" cy="6576695"/>
            </a:xfrm>
            <a:custGeom>
              <a:avLst/>
              <a:gdLst/>
              <a:ahLst/>
              <a:cxnLst/>
              <a:rect r="r" b="b" t="t" l="l"/>
              <a:pathLst>
                <a:path h="6576695" w="11627231">
                  <a:moveTo>
                    <a:pt x="0" y="0"/>
                  </a:moveTo>
                  <a:lnTo>
                    <a:pt x="11627231" y="0"/>
                  </a:lnTo>
                  <a:lnTo>
                    <a:pt x="11627231" y="6576695"/>
                  </a:lnTo>
                  <a:lnTo>
                    <a:pt x="0" y="6576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9" t="0" r="-345" b="0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9270863" y="3785588"/>
            <a:ext cx="8811979" cy="4932486"/>
            <a:chOff x="0" y="0"/>
            <a:chExt cx="11749306" cy="6576648"/>
          </a:xfrm>
        </p:grpSpPr>
        <p:sp>
          <p:nvSpPr>
            <p:cNvPr name="Freeform 12" id="12" descr="photo_2020-08-21 19.16.27.jpeg"/>
            <p:cNvSpPr/>
            <p:nvPr/>
          </p:nvSpPr>
          <p:spPr>
            <a:xfrm flipH="false" flipV="false" rot="0">
              <a:off x="0" y="0"/>
              <a:ext cx="11749278" cy="6576695"/>
            </a:xfrm>
            <a:custGeom>
              <a:avLst/>
              <a:gdLst/>
              <a:ahLst/>
              <a:cxnLst/>
              <a:rect r="r" b="b" t="t" l="l"/>
              <a:pathLst>
                <a:path h="6576695" w="11749278">
                  <a:moveTo>
                    <a:pt x="0" y="0"/>
                  </a:moveTo>
                  <a:lnTo>
                    <a:pt x="11749278" y="0"/>
                  </a:lnTo>
                  <a:lnTo>
                    <a:pt x="11749278" y="6576695"/>
                  </a:lnTo>
                  <a:lnTo>
                    <a:pt x="0" y="6576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768" r="-911" b="-779"/>
              </a:stretch>
            </a:blip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4" b="6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54200" y="1757050"/>
            <a:ext cx="16179600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Control connected electrical devices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845350" y="770255"/>
            <a:ext cx="12597300" cy="1186061"/>
            <a:chOff x="0" y="0"/>
            <a:chExt cx="16796400" cy="15814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796400" cy="1581414"/>
            </a:xfrm>
            <a:custGeom>
              <a:avLst/>
              <a:gdLst/>
              <a:ahLst/>
              <a:cxnLst/>
              <a:rect r="r" b="b" t="t" l="l"/>
              <a:pathLst>
                <a:path h="1581414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581414"/>
                  </a:lnTo>
                  <a:lnTo>
                    <a:pt x="0" y="1581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57150"/>
              <a:ext cx="16796400" cy="15242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AI-powered accessories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3520715" y="3395180"/>
            <a:ext cx="3110529" cy="1047037"/>
          </a:xfrm>
          <a:custGeom>
            <a:avLst/>
            <a:gdLst/>
            <a:ahLst/>
            <a:cxnLst/>
            <a:rect r="r" b="b" t="t" l="l"/>
            <a:pathLst>
              <a:path h="1047037" w="3110529">
                <a:moveTo>
                  <a:pt x="0" y="0"/>
                </a:moveTo>
                <a:lnTo>
                  <a:pt x="3110528" y="0"/>
                </a:lnTo>
                <a:lnTo>
                  <a:pt x="3110528" y="1047038"/>
                </a:lnTo>
                <a:lnTo>
                  <a:pt x="0" y="10470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807878" y="4633978"/>
            <a:ext cx="2827623" cy="766724"/>
          </a:xfrm>
          <a:custGeom>
            <a:avLst/>
            <a:gdLst/>
            <a:ahLst/>
            <a:cxnLst/>
            <a:rect r="r" b="b" t="t" l="l"/>
            <a:pathLst>
              <a:path h="766724" w="2827623">
                <a:moveTo>
                  <a:pt x="0" y="0"/>
                </a:moveTo>
                <a:lnTo>
                  <a:pt x="2827623" y="0"/>
                </a:lnTo>
                <a:lnTo>
                  <a:pt x="2827623" y="766724"/>
                </a:lnTo>
                <a:lnTo>
                  <a:pt x="0" y="7667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0" id="10"/>
          <p:cNvSpPr/>
          <p:nvPr/>
        </p:nvSpPr>
        <p:spPr>
          <a:xfrm rot="71726">
            <a:off x="3852047" y="5907366"/>
            <a:ext cx="2739296" cy="0"/>
          </a:xfrm>
          <a:prstGeom prst="line">
            <a:avLst/>
          </a:prstGeom>
          <a:ln cap="rnd" w="28575">
            <a:solidFill>
              <a:srgbClr val="5E5E5E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7210234" y="4726780"/>
            <a:ext cx="2335165" cy="1976740"/>
            <a:chOff x="0" y="0"/>
            <a:chExt cx="3113554" cy="2635654"/>
          </a:xfrm>
        </p:grpSpPr>
        <p:sp>
          <p:nvSpPr>
            <p:cNvPr name="Freeform 12" id="12" descr="Monitoreal Relay.psd"/>
            <p:cNvSpPr/>
            <p:nvPr/>
          </p:nvSpPr>
          <p:spPr>
            <a:xfrm flipH="false" flipV="false" rot="0">
              <a:off x="0" y="0"/>
              <a:ext cx="3113532" cy="2635631"/>
            </a:xfrm>
            <a:custGeom>
              <a:avLst/>
              <a:gdLst/>
              <a:ahLst/>
              <a:cxnLst/>
              <a:rect r="r" b="b" t="t" l="l"/>
              <a:pathLst>
                <a:path h="2635631" w="3113532">
                  <a:moveTo>
                    <a:pt x="0" y="0"/>
                  </a:moveTo>
                  <a:lnTo>
                    <a:pt x="3113532" y="0"/>
                  </a:lnTo>
                  <a:lnTo>
                    <a:pt x="3113532" y="2635631"/>
                  </a:lnTo>
                  <a:lnTo>
                    <a:pt x="0" y="2635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3438" t="-18971" r="-33437" b="-12383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599466" y="6475524"/>
            <a:ext cx="2771749" cy="921411"/>
          </a:xfrm>
          <a:custGeom>
            <a:avLst/>
            <a:gdLst/>
            <a:ahLst/>
            <a:cxnLst/>
            <a:rect r="r" b="b" t="t" l="l"/>
            <a:pathLst>
              <a:path h="921411" w="2771749">
                <a:moveTo>
                  <a:pt x="0" y="0"/>
                </a:moveTo>
                <a:lnTo>
                  <a:pt x="2771749" y="0"/>
                </a:lnTo>
                <a:lnTo>
                  <a:pt x="2771749" y="921411"/>
                </a:lnTo>
                <a:lnTo>
                  <a:pt x="0" y="9214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077976" y="3203538"/>
            <a:ext cx="3213253" cy="912858"/>
          </a:xfrm>
          <a:custGeom>
            <a:avLst/>
            <a:gdLst/>
            <a:ahLst/>
            <a:cxnLst/>
            <a:rect r="r" b="b" t="t" l="l"/>
            <a:pathLst>
              <a:path h="912858" w="3213253">
                <a:moveTo>
                  <a:pt x="0" y="0"/>
                </a:moveTo>
                <a:lnTo>
                  <a:pt x="3213253" y="0"/>
                </a:lnTo>
                <a:lnTo>
                  <a:pt x="3213253" y="912858"/>
                </a:lnTo>
                <a:lnTo>
                  <a:pt x="0" y="912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081629" y="4682364"/>
            <a:ext cx="2814795" cy="246567"/>
          </a:xfrm>
          <a:custGeom>
            <a:avLst/>
            <a:gdLst/>
            <a:ahLst/>
            <a:cxnLst/>
            <a:rect r="r" b="b" t="t" l="l"/>
            <a:pathLst>
              <a:path h="246567" w="2814795">
                <a:moveTo>
                  <a:pt x="0" y="0"/>
                </a:moveTo>
                <a:lnTo>
                  <a:pt x="2814795" y="0"/>
                </a:lnTo>
                <a:lnTo>
                  <a:pt x="2814795" y="246567"/>
                </a:lnTo>
                <a:lnTo>
                  <a:pt x="0" y="24656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6" id="16"/>
          <p:cNvSpPr/>
          <p:nvPr/>
        </p:nvSpPr>
        <p:spPr>
          <a:xfrm rot="68680">
            <a:off x="9850789" y="6070491"/>
            <a:ext cx="2860771" cy="0"/>
          </a:xfrm>
          <a:prstGeom prst="line">
            <a:avLst/>
          </a:prstGeom>
          <a:ln cap="rnd" w="28575">
            <a:solidFill>
              <a:srgbClr val="5E5E5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9619550" y="7721048"/>
            <a:ext cx="2859993" cy="310364"/>
          </a:xfrm>
          <a:custGeom>
            <a:avLst/>
            <a:gdLst/>
            <a:ahLst/>
            <a:cxnLst/>
            <a:rect r="r" b="b" t="t" l="l"/>
            <a:pathLst>
              <a:path h="310364" w="2859993">
                <a:moveTo>
                  <a:pt x="0" y="0"/>
                </a:moveTo>
                <a:lnTo>
                  <a:pt x="2859992" y="0"/>
                </a:lnTo>
                <a:lnTo>
                  <a:pt x="2859992" y="310363"/>
                </a:lnTo>
                <a:lnTo>
                  <a:pt x="0" y="31036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490200" y="2744737"/>
            <a:ext cx="2245800" cy="50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Network I/O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490200" y="5171982"/>
            <a:ext cx="2245800" cy="50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WiFi Relay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490200" y="6618600"/>
            <a:ext cx="2245800" cy="92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WiFi Smart Plug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524075" y="3482400"/>
            <a:ext cx="4237500" cy="92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Opening + closing gates, garages, doors, locks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044525" y="4780088"/>
            <a:ext cx="3702000" cy="50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Control smart lights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959288" y="5781675"/>
            <a:ext cx="4620900" cy="50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Control alarms and speakers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774112" y="7297612"/>
            <a:ext cx="4534500" cy="50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Any other smart appliances</a:t>
            </a:r>
          </a:p>
        </p:txBody>
      </p: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7253738" y="6524756"/>
            <a:ext cx="2248162" cy="2702966"/>
            <a:chOff x="0" y="0"/>
            <a:chExt cx="2997550" cy="3603954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997581" cy="3604006"/>
            </a:xfrm>
            <a:custGeom>
              <a:avLst/>
              <a:gdLst/>
              <a:ahLst/>
              <a:cxnLst/>
              <a:rect r="r" b="b" t="t" l="l"/>
              <a:pathLst>
                <a:path h="3604006" w="2997581">
                  <a:moveTo>
                    <a:pt x="0" y="0"/>
                  </a:moveTo>
                  <a:lnTo>
                    <a:pt x="2997581" y="0"/>
                  </a:lnTo>
                  <a:lnTo>
                    <a:pt x="2997581" y="3604006"/>
                  </a:lnTo>
                  <a:lnTo>
                    <a:pt x="0" y="3604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1" b="0"/>
              </a:stretch>
            </a:blipFill>
          </p:spPr>
        </p:sp>
      </p:grpSp>
      <p:grpSp>
        <p:nvGrpSpPr>
          <p:cNvPr name="Group 27" id="27"/>
          <p:cNvGrpSpPr>
            <a:grpSpLocks noChangeAspect="true"/>
          </p:cNvGrpSpPr>
          <p:nvPr/>
        </p:nvGrpSpPr>
        <p:grpSpPr>
          <a:xfrm rot="0">
            <a:off x="6954975" y="2537299"/>
            <a:ext cx="2802863" cy="2245319"/>
            <a:chOff x="0" y="0"/>
            <a:chExt cx="3737150" cy="2993758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737102" cy="2993771"/>
            </a:xfrm>
            <a:custGeom>
              <a:avLst/>
              <a:gdLst/>
              <a:ahLst/>
              <a:cxnLst/>
              <a:rect r="r" b="b" t="t" l="l"/>
              <a:pathLst>
                <a:path h="2993771" w="3737102">
                  <a:moveTo>
                    <a:pt x="0" y="0"/>
                  </a:moveTo>
                  <a:lnTo>
                    <a:pt x="3737102" y="0"/>
                  </a:lnTo>
                  <a:lnTo>
                    <a:pt x="3737102" y="2993771"/>
                  </a:lnTo>
                  <a:lnTo>
                    <a:pt x="0" y="2993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0" t="0" r="-1" b="0"/>
              </a:stretch>
            </a:blipFill>
          </p:spPr>
        </p:sp>
      </p:grpSp>
      <p:grpSp>
        <p:nvGrpSpPr>
          <p:cNvPr name="Group 29" id="29"/>
          <p:cNvGrpSpPr>
            <a:grpSpLocks noChangeAspect="true"/>
          </p:cNvGrpSpPr>
          <p:nvPr/>
        </p:nvGrpSpPr>
        <p:grpSpPr>
          <a:xfrm rot="0">
            <a:off x="405787" y="4579665"/>
            <a:ext cx="3148839" cy="2270960"/>
            <a:chOff x="0" y="0"/>
            <a:chExt cx="4198452" cy="302794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4198493" cy="3027934"/>
            </a:xfrm>
            <a:custGeom>
              <a:avLst/>
              <a:gdLst/>
              <a:ahLst/>
              <a:cxnLst/>
              <a:rect r="r" b="b" t="t" l="l"/>
              <a:pathLst>
                <a:path h="3027934" w="4198493">
                  <a:moveTo>
                    <a:pt x="0" y="0"/>
                  </a:moveTo>
                  <a:lnTo>
                    <a:pt x="4198493" y="0"/>
                  </a:lnTo>
                  <a:lnTo>
                    <a:pt x="4198493" y="3027934"/>
                  </a:lnTo>
                  <a:lnTo>
                    <a:pt x="0" y="30279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0" t="0" r="0" b="0"/>
              </a:stretch>
            </a:blipFill>
          </p:spPr>
        </p:sp>
      </p:grpSp>
      <p:grpSp>
        <p:nvGrpSpPr>
          <p:cNvPr name="Group 31" id="31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0" t="0" r="-4" b="6"/>
              </a:stretch>
            </a:blipFill>
          </p:spPr>
        </p:sp>
      </p:grpSp>
      <p:sp>
        <p:nvSpPr>
          <p:cNvPr name="Freeform 33" id="33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54200" y="1766575"/>
            <a:ext cx="16179600" cy="325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Create scenarios to deter an intruder from breaking into your property using the audio feature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078943" y="843560"/>
            <a:ext cx="12597300" cy="1087700"/>
            <a:chOff x="0" y="0"/>
            <a:chExt cx="16796400" cy="145026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796400" cy="1450267"/>
            </a:xfrm>
            <a:custGeom>
              <a:avLst/>
              <a:gdLst/>
              <a:ahLst/>
              <a:cxnLst/>
              <a:rect r="r" b="b" t="t" l="l"/>
              <a:pathLst>
                <a:path h="1450267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450267"/>
                  </a:lnTo>
                  <a:lnTo>
                    <a:pt x="0" y="14502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57150"/>
              <a:ext cx="16796400" cy="139311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875"/>
                </a:lnSpc>
              </a:pPr>
              <a:r>
                <a:rPr lang="en-US" b="true" sz="54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NEW audio warning feature</a:t>
              </a:r>
            </a:p>
          </p:txBody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5276064" y="2441884"/>
            <a:ext cx="7735892" cy="4349332"/>
            <a:chOff x="0" y="0"/>
            <a:chExt cx="10314522" cy="5799110"/>
          </a:xfrm>
        </p:grpSpPr>
        <p:sp>
          <p:nvSpPr>
            <p:cNvPr name="Freeform 9" id="9" descr="An8T4zqsp39N6y1YzpGbXdlvocGJrrRgI70kMmhqsK91i-43p1b7Gtprw5nFT7k_fIHTf4cm7BrtuexX_aSLTKy-qoIfXhoZ7JcM6g65SlZSBxEAW457HxHD6zAjKTYeE6yZB6IyHGPg4sxVrhiMSQ.png"/>
            <p:cNvSpPr/>
            <p:nvPr/>
          </p:nvSpPr>
          <p:spPr>
            <a:xfrm flipH="false" flipV="false" rot="0">
              <a:off x="0" y="0"/>
              <a:ext cx="10314559" cy="5799074"/>
            </a:xfrm>
            <a:custGeom>
              <a:avLst/>
              <a:gdLst/>
              <a:ahLst/>
              <a:cxnLst/>
              <a:rect r="r" b="b" t="t" l="l"/>
              <a:pathLst>
                <a:path h="5799074" w="10314559">
                  <a:moveTo>
                    <a:pt x="0" y="0"/>
                  </a:moveTo>
                  <a:lnTo>
                    <a:pt x="10314559" y="0"/>
                  </a:lnTo>
                  <a:lnTo>
                    <a:pt x="10314559" y="5799074"/>
                  </a:lnTo>
                  <a:lnTo>
                    <a:pt x="0" y="5799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2582324" y="7019822"/>
            <a:ext cx="1507162" cy="1010067"/>
            <a:chOff x="0" y="0"/>
            <a:chExt cx="2009550" cy="1346756"/>
          </a:xfrm>
        </p:grpSpPr>
        <p:sp>
          <p:nvSpPr>
            <p:cNvPr name="Freeform 11" id="11" descr="Image"/>
            <p:cNvSpPr/>
            <p:nvPr/>
          </p:nvSpPr>
          <p:spPr>
            <a:xfrm flipH="false" flipV="false" rot="0">
              <a:off x="0" y="0"/>
              <a:ext cx="2009521" cy="1346708"/>
            </a:xfrm>
            <a:custGeom>
              <a:avLst/>
              <a:gdLst/>
              <a:ahLst/>
              <a:cxnLst/>
              <a:rect r="r" b="b" t="t" l="l"/>
              <a:pathLst>
                <a:path h="1346708" w="2009521">
                  <a:moveTo>
                    <a:pt x="0" y="0"/>
                  </a:moveTo>
                  <a:lnTo>
                    <a:pt x="2009521" y="0"/>
                  </a:lnTo>
                  <a:lnTo>
                    <a:pt x="2009521" y="1346708"/>
                  </a:lnTo>
                  <a:lnTo>
                    <a:pt x="0" y="134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" b="-225"/>
              </a:stretch>
            </a:blipFill>
          </p:spPr>
        </p:sp>
      </p:grpSp>
      <p:graphicFrame>
        <p:nvGraphicFramePr>
          <p:cNvPr name="Table 12" id="12"/>
          <p:cNvGraphicFramePr>
            <a:graphicFrameLocks noGrp="true"/>
          </p:cNvGraphicFramePr>
          <p:nvPr/>
        </p:nvGraphicFramePr>
        <p:xfrm>
          <a:off x="1428750" y="8205075"/>
          <a:ext cx="15392400" cy="1476375"/>
        </p:xfrm>
        <a:graphic>
          <a:graphicData uri="http://schemas.openxmlformats.org/drawingml/2006/table">
            <a:tbl>
              <a:tblPr/>
              <a:tblGrid>
                <a:gridCol w="3848100"/>
                <a:gridCol w="3848100"/>
                <a:gridCol w="3848100"/>
                <a:gridCol w="3848100"/>
              </a:tblGrid>
              <a:tr h="147637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60"/>
                        </a:lnSpc>
                        <a:defRPr/>
                      </a:pPr>
                      <a:r>
                        <a:rPr lang="en-US" sz="2550">
                          <a:solidFill>
                            <a:srgbClr val="1E255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Monitoreal detects potential intruder</a:t>
                      </a:r>
                      <a:endParaRPr lang="en-US" sz="1100"/>
                    </a:p>
                  </a:txBody>
                  <a:tcPr marL="91425" marR="91425" marT="91425" marB="91425" anchor="ctr">
                    <a:lnL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60"/>
                        </a:lnSpc>
                        <a:defRPr/>
                      </a:pPr>
                      <a:r>
                        <a:rPr lang="en-US" sz="2550">
                          <a:solidFill>
                            <a:srgbClr val="1E255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Notifies you in real-time</a:t>
                      </a:r>
                      <a:endParaRPr lang="en-US" sz="1100"/>
                    </a:p>
                  </a:txBody>
                  <a:tcPr marL="91425" marR="91425" marT="91425" marB="91425" anchor="ctr">
                    <a:lnL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60"/>
                        </a:lnSpc>
                        <a:defRPr/>
                      </a:pPr>
                      <a:r>
                        <a:rPr lang="en-US" sz="2550">
                          <a:solidFill>
                            <a:srgbClr val="1E255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Relay triggers immediately</a:t>
                      </a:r>
                      <a:endParaRPr lang="en-US" sz="1100"/>
                    </a:p>
                  </a:txBody>
                  <a:tcPr marL="91425" marR="91425" marT="91425" marB="91425" anchor="ctr">
                    <a:lnL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60"/>
                        </a:lnSpc>
                        <a:defRPr/>
                      </a:pPr>
                      <a:r>
                        <a:rPr lang="en-US" sz="2550">
                          <a:solidFill>
                            <a:srgbClr val="1E255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Audio file plays through Bluetooth speaker</a:t>
                      </a:r>
                      <a:endParaRPr lang="en-US" sz="1100"/>
                    </a:p>
                  </a:txBody>
                  <a:tcPr marL="91425" marR="91425" marT="91425" marB="91425" anchor="ctr">
                    <a:lnL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6772012" y="7035244"/>
            <a:ext cx="979200" cy="979200"/>
            <a:chOff x="0" y="0"/>
            <a:chExt cx="1305600" cy="13056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05560" cy="1305560"/>
            </a:xfrm>
            <a:custGeom>
              <a:avLst/>
              <a:gdLst/>
              <a:ahLst/>
              <a:cxnLst/>
              <a:rect r="r" b="b" t="t" l="l"/>
              <a:pathLst>
                <a:path h="1305560" w="1305560">
                  <a:moveTo>
                    <a:pt x="0" y="0"/>
                  </a:moveTo>
                  <a:lnTo>
                    <a:pt x="1305560" y="0"/>
                  </a:lnTo>
                  <a:lnTo>
                    <a:pt x="1305560" y="1305560"/>
                  </a:lnTo>
                  <a:lnTo>
                    <a:pt x="0" y="1305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3" b="-3"/>
              </a:stretch>
            </a:blip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0433738" y="7019812"/>
            <a:ext cx="1057086" cy="1057086"/>
            <a:chOff x="0" y="0"/>
            <a:chExt cx="1409448" cy="140944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09446" cy="1409446"/>
            </a:xfrm>
            <a:custGeom>
              <a:avLst/>
              <a:gdLst/>
              <a:ahLst/>
              <a:cxnLst/>
              <a:rect r="r" b="b" t="t" l="l"/>
              <a:pathLst>
                <a:path h="1409446" w="1409446">
                  <a:moveTo>
                    <a:pt x="0" y="0"/>
                  </a:moveTo>
                  <a:lnTo>
                    <a:pt x="1409446" y="0"/>
                  </a:lnTo>
                  <a:lnTo>
                    <a:pt x="1409446" y="1409446"/>
                  </a:lnTo>
                  <a:lnTo>
                    <a:pt x="0" y="140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4405586" y="6996302"/>
            <a:ext cx="1057086" cy="1057086"/>
            <a:chOff x="0" y="0"/>
            <a:chExt cx="1409448" cy="140944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409446" cy="1409446"/>
            </a:xfrm>
            <a:custGeom>
              <a:avLst/>
              <a:gdLst/>
              <a:ahLst/>
              <a:cxnLst/>
              <a:rect r="r" b="b" t="t" l="l"/>
              <a:pathLst>
                <a:path h="1409446" w="1409446">
                  <a:moveTo>
                    <a:pt x="0" y="0"/>
                  </a:moveTo>
                  <a:lnTo>
                    <a:pt x="1409446" y="0"/>
                  </a:lnTo>
                  <a:lnTo>
                    <a:pt x="1409446" y="1409446"/>
                  </a:lnTo>
                  <a:lnTo>
                    <a:pt x="0" y="1409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559662" y="5910000"/>
            <a:ext cx="2698050" cy="50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it works: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5070131" y="7106288"/>
            <a:ext cx="721237" cy="884138"/>
            <a:chOff x="0" y="0"/>
            <a:chExt cx="961650" cy="11788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9525" y="9525"/>
              <a:ext cx="942594" cy="1159764"/>
            </a:xfrm>
            <a:custGeom>
              <a:avLst/>
              <a:gdLst/>
              <a:ahLst/>
              <a:cxnLst/>
              <a:rect r="r" b="b" t="t" l="l"/>
              <a:pathLst>
                <a:path h="1159764" w="942594">
                  <a:moveTo>
                    <a:pt x="0" y="289941"/>
                  </a:moveTo>
                  <a:lnTo>
                    <a:pt x="471297" y="289941"/>
                  </a:lnTo>
                  <a:lnTo>
                    <a:pt x="471297" y="0"/>
                  </a:lnTo>
                  <a:lnTo>
                    <a:pt x="942594" y="579882"/>
                  </a:lnTo>
                  <a:lnTo>
                    <a:pt x="471297" y="1159764"/>
                  </a:lnTo>
                  <a:lnTo>
                    <a:pt x="471297" y="869823"/>
                  </a:lnTo>
                  <a:lnTo>
                    <a:pt x="0" y="8698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-889"/>
              <a:ext cx="962279" cy="1180592"/>
            </a:xfrm>
            <a:custGeom>
              <a:avLst/>
              <a:gdLst/>
              <a:ahLst/>
              <a:cxnLst/>
              <a:rect r="r" b="b" t="t" l="l"/>
              <a:pathLst>
                <a:path h="1180592" w="962279">
                  <a:moveTo>
                    <a:pt x="9525" y="290830"/>
                  </a:moveTo>
                  <a:lnTo>
                    <a:pt x="480822" y="290830"/>
                  </a:lnTo>
                  <a:lnTo>
                    <a:pt x="480822" y="300355"/>
                  </a:lnTo>
                  <a:lnTo>
                    <a:pt x="471297" y="300355"/>
                  </a:lnTo>
                  <a:lnTo>
                    <a:pt x="471297" y="10414"/>
                  </a:lnTo>
                  <a:cubicBezTo>
                    <a:pt x="471297" y="6350"/>
                    <a:pt x="473837" y="2794"/>
                    <a:pt x="477647" y="1397"/>
                  </a:cubicBezTo>
                  <a:cubicBezTo>
                    <a:pt x="481457" y="0"/>
                    <a:pt x="485648" y="1270"/>
                    <a:pt x="488188" y="4318"/>
                  </a:cubicBezTo>
                  <a:lnTo>
                    <a:pt x="959485" y="584327"/>
                  </a:lnTo>
                  <a:cubicBezTo>
                    <a:pt x="962279" y="587883"/>
                    <a:pt x="962279" y="592836"/>
                    <a:pt x="959485" y="596392"/>
                  </a:cubicBezTo>
                  <a:lnTo>
                    <a:pt x="488188" y="1176274"/>
                  </a:lnTo>
                  <a:cubicBezTo>
                    <a:pt x="485648" y="1179449"/>
                    <a:pt x="481457" y="1180592"/>
                    <a:pt x="477647" y="1179195"/>
                  </a:cubicBezTo>
                  <a:cubicBezTo>
                    <a:pt x="473837" y="1177798"/>
                    <a:pt x="471297" y="1174242"/>
                    <a:pt x="471297" y="1170178"/>
                  </a:cubicBezTo>
                  <a:lnTo>
                    <a:pt x="471297" y="880237"/>
                  </a:lnTo>
                  <a:lnTo>
                    <a:pt x="480822" y="880237"/>
                  </a:lnTo>
                  <a:lnTo>
                    <a:pt x="480822" y="889762"/>
                  </a:lnTo>
                  <a:lnTo>
                    <a:pt x="9525" y="889762"/>
                  </a:lnTo>
                  <a:cubicBezTo>
                    <a:pt x="4318" y="889762"/>
                    <a:pt x="0" y="885444"/>
                    <a:pt x="0" y="880237"/>
                  </a:cubicBezTo>
                  <a:lnTo>
                    <a:pt x="0" y="300355"/>
                  </a:lnTo>
                  <a:cubicBezTo>
                    <a:pt x="0" y="295148"/>
                    <a:pt x="4318" y="290830"/>
                    <a:pt x="9525" y="290830"/>
                  </a:cubicBezTo>
                  <a:moveTo>
                    <a:pt x="9525" y="309880"/>
                  </a:moveTo>
                  <a:lnTo>
                    <a:pt x="9525" y="300355"/>
                  </a:lnTo>
                  <a:lnTo>
                    <a:pt x="19050" y="300355"/>
                  </a:lnTo>
                  <a:lnTo>
                    <a:pt x="19050" y="880237"/>
                  </a:lnTo>
                  <a:lnTo>
                    <a:pt x="9525" y="880237"/>
                  </a:lnTo>
                  <a:lnTo>
                    <a:pt x="9525" y="870712"/>
                  </a:lnTo>
                  <a:lnTo>
                    <a:pt x="480822" y="870712"/>
                  </a:lnTo>
                  <a:cubicBezTo>
                    <a:pt x="486029" y="870712"/>
                    <a:pt x="490347" y="875030"/>
                    <a:pt x="490347" y="880237"/>
                  </a:cubicBezTo>
                  <a:lnTo>
                    <a:pt x="490347" y="1170178"/>
                  </a:lnTo>
                  <a:lnTo>
                    <a:pt x="480822" y="1170178"/>
                  </a:lnTo>
                  <a:lnTo>
                    <a:pt x="473456" y="1164209"/>
                  </a:lnTo>
                  <a:lnTo>
                    <a:pt x="944753" y="584327"/>
                  </a:lnTo>
                  <a:lnTo>
                    <a:pt x="952119" y="590296"/>
                  </a:lnTo>
                  <a:lnTo>
                    <a:pt x="944753" y="596265"/>
                  </a:lnTo>
                  <a:lnTo>
                    <a:pt x="473456" y="16383"/>
                  </a:lnTo>
                  <a:lnTo>
                    <a:pt x="480822" y="10414"/>
                  </a:lnTo>
                  <a:lnTo>
                    <a:pt x="490347" y="10414"/>
                  </a:lnTo>
                  <a:lnTo>
                    <a:pt x="490347" y="300355"/>
                  </a:lnTo>
                  <a:cubicBezTo>
                    <a:pt x="490347" y="305562"/>
                    <a:pt x="486029" y="309880"/>
                    <a:pt x="480822" y="309880"/>
                  </a:cubicBezTo>
                  <a:lnTo>
                    <a:pt x="9525" y="309880"/>
                  </a:lnTo>
                  <a:close/>
                </a:path>
              </a:pathLst>
            </a:custGeom>
            <a:solidFill>
              <a:srgbClr val="73B738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8731856" y="7106288"/>
            <a:ext cx="721238" cy="884138"/>
            <a:chOff x="0" y="0"/>
            <a:chExt cx="961650" cy="117885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9525" y="9525"/>
              <a:ext cx="942594" cy="1159764"/>
            </a:xfrm>
            <a:custGeom>
              <a:avLst/>
              <a:gdLst/>
              <a:ahLst/>
              <a:cxnLst/>
              <a:rect r="r" b="b" t="t" l="l"/>
              <a:pathLst>
                <a:path h="1159764" w="942594">
                  <a:moveTo>
                    <a:pt x="0" y="289941"/>
                  </a:moveTo>
                  <a:lnTo>
                    <a:pt x="471297" y="289941"/>
                  </a:lnTo>
                  <a:lnTo>
                    <a:pt x="471297" y="0"/>
                  </a:lnTo>
                  <a:lnTo>
                    <a:pt x="942594" y="579882"/>
                  </a:lnTo>
                  <a:lnTo>
                    <a:pt x="471297" y="1159764"/>
                  </a:lnTo>
                  <a:lnTo>
                    <a:pt x="471297" y="869823"/>
                  </a:lnTo>
                  <a:lnTo>
                    <a:pt x="0" y="8698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-889"/>
              <a:ext cx="962279" cy="1180592"/>
            </a:xfrm>
            <a:custGeom>
              <a:avLst/>
              <a:gdLst/>
              <a:ahLst/>
              <a:cxnLst/>
              <a:rect r="r" b="b" t="t" l="l"/>
              <a:pathLst>
                <a:path h="1180592" w="962279">
                  <a:moveTo>
                    <a:pt x="9525" y="290830"/>
                  </a:moveTo>
                  <a:lnTo>
                    <a:pt x="480822" y="290830"/>
                  </a:lnTo>
                  <a:lnTo>
                    <a:pt x="480822" y="300355"/>
                  </a:lnTo>
                  <a:lnTo>
                    <a:pt x="471297" y="300355"/>
                  </a:lnTo>
                  <a:lnTo>
                    <a:pt x="471297" y="10414"/>
                  </a:lnTo>
                  <a:cubicBezTo>
                    <a:pt x="471297" y="6350"/>
                    <a:pt x="473837" y="2794"/>
                    <a:pt x="477647" y="1397"/>
                  </a:cubicBezTo>
                  <a:cubicBezTo>
                    <a:pt x="481457" y="0"/>
                    <a:pt x="485648" y="1270"/>
                    <a:pt x="488188" y="4318"/>
                  </a:cubicBezTo>
                  <a:lnTo>
                    <a:pt x="959485" y="584327"/>
                  </a:lnTo>
                  <a:cubicBezTo>
                    <a:pt x="962279" y="587883"/>
                    <a:pt x="962279" y="592836"/>
                    <a:pt x="959485" y="596392"/>
                  </a:cubicBezTo>
                  <a:lnTo>
                    <a:pt x="488188" y="1176274"/>
                  </a:lnTo>
                  <a:cubicBezTo>
                    <a:pt x="485648" y="1179449"/>
                    <a:pt x="481457" y="1180592"/>
                    <a:pt x="477647" y="1179195"/>
                  </a:cubicBezTo>
                  <a:cubicBezTo>
                    <a:pt x="473837" y="1177798"/>
                    <a:pt x="471297" y="1174242"/>
                    <a:pt x="471297" y="1170178"/>
                  </a:cubicBezTo>
                  <a:lnTo>
                    <a:pt x="471297" y="880237"/>
                  </a:lnTo>
                  <a:lnTo>
                    <a:pt x="480822" y="880237"/>
                  </a:lnTo>
                  <a:lnTo>
                    <a:pt x="480822" y="889762"/>
                  </a:lnTo>
                  <a:lnTo>
                    <a:pt x="9525" y="889762"/>
                  </a:lnTo>
                  <a:cubicBezTo>
                    <a:pt x="4318" y="889762"/>
                    <a:pt x="0" y="885444"/>
                    <a:pt x="0" y="880237"/>
                  </a:cubicBezTo>
                  <a:lnTo>
                    <a:pt x="0" y="300355"/>
                  </a:lnTo>
                  <a:cubicBezTo>
                    <a:pt x="0" y="295148"/>
                    <a:pt x="4318" y="290830"/>
                    <a:pt x="9525" y="290830"/>
                  </a:cubicBezTo>
                  <a:moveTo>
                    <a:pt x="9525" y="309880"/>
                  </a:moveTo>
                  <a:lnTo>
                    <a:pt x="9525" y="300355"/>
                  </a:lnTo>
                  <a:lnTo>
                    <a:pt x="19050" y="300355"/>
                  </a:lnTo>
                  <a:lnTo>
                    <a:pt x="19050" y="880237"/>
                  </a:lnTo>
                  <a:lnTo>
                    <a:pt x="9525" y="880237"/>
                  </a:lnTo>
                  <a:lnTo>
                    <a:pt x="9525" y="870712"/>
                  </a:lnTo>
                  <a:lnTo>
                    <a:pt x="480822" y="870712"/>
                  </a:lnTo>
                  <a:cubicBezTo>
                    <a:pt x="486029" y="870712"/>
                    <a:pt x="490347" y="875030"/>
                    <a:pt x="490347" y="880237"/>
                  </a:cubicBezTo>
                  <a:lnTo>
                    <a:pt x="490347" y="1170178"/>
                  </a:lnTo>
                  <a:lnTo>
                    <a:pt x="480822" y="1170178"/>
                  </a:lnTo>
                  <a:lnTo>
                    <a:pt x="473456" y="1164209"/>
                  </a:lnTo>
                  <a:lnTo>
                    <a:pt x="944753" y="584327"/>
                  </a:lnTo>
                  <a:lnTo>
                    <a:pt x="952119" y="590296"/>
                  </a:lnTo>
                  <a:lnTo>
                    <a:pt x="944753" y="596265"/>
                  </a:lnTo>
                  <a:lnTo>
                    <a:pt x="473456" y="16383"/>
                  </a:lnTo>
                  <a:lnTo>
                    <a:pt x="480822" y="10414"/>
                  </a:lnTo>
                  <a:lnTo>
                    <a:pt x="490347" y="10414"/>
                  </a:lnTo>
                  <a:lnTo>
                    <a:pt x="490347" y="300355"/>
                  </a:lnTo>
                  <a:cubicBezTo>
                    <a:pt x="490347" y="305562"/>
                    <a:pt x="486029" y="309880"/>
                    <a:pt x="480822" y="309880"/>
                  </a:cubicBezTo>
                  <a:lnTo>
                    <a:pt x="9525" y="309880"/>
                  </a:lnTo>
                  <a:close/>
                </a:path>
              </a:pathLst>
            </a:custGeom>
            <a:solidFill>
              <a:srgbClr val="73B738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2587588" y="7106288"/>
            <a:ext cx="721237" cy="884138"/>
            <a:chOff x="0" y="0"/>
            <a:chExt cx="961650" cy="117885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9525" y="9525"/>
              <a:ext cx="942594" cy="1159764"/>
            </a:xfrm>
            <a:custGeom>
              <a:avLst/>
              <a:gdLst/>
              <a:ahLst/>
              <a:cxnLst/>
              <a:rect r="r" b="b" t="t" l="l"/>
              <a:pathLst>
                <a:path h="1159764" w="942594">
                  <a:moveTo>
                    <a:pt x="0" y="289941"/>
                  </a:moveTo>
                  <a:lnTo>
                    <a:pt x="471297" y="289941"/>
                  </a:lnTo>
                  <a:lnTo>
                    <a:pt x="471297" y="0"/>
                  </a:lnTo>
                  <a:lnTo>
                    <a:pt x="942594" y="579882"/>
                  </a:lnTo>
                  <a:lnTo>
                    <a:pt x="471297" y="1159764"/>
                  </a:lnTo>
                  <a:lnTo>
                    <a:pt x="471297" y="869823"/>
                  </a:lnTo>
                  <a:lnTo>
                    <a:pt x="0" y="8698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-889"/>
              <a:ext cx="962279" cy="1180592"/>
            </a:xfrm>
            <a:custGeom>
              <a:avLst/>
              <a:gdLst/>
              <a:ahLst/>
              <a:cxnLst/>
              <a:rect r="r" b="b" t="t" l="l"/>
              <a:pathLst>
                <a:path h="1180592" w="962279">
                  <a:moveTo>
                    <a:pt x="9525" y="290830"/>
                  </a:moveTo>
                  <a:lnTo>
                    <a:pt x="480822" y="290830"/>
                  </a:lnTo>
                  <a:lnTo>
                    <a:pt x="480822" y="300355"/>
                  </a:lnTo>
                  <a:lnTo>
                    <a:pt x="471297" y="300355"/>
                  </a:lnTo>
                  <a:lnTo>
                    <a:pt x="471297" y="10414"/>
                  </a:lnTo>
                  <a:cubicBezTo>
                    <a:pt x="471297" y="6350"/>
                    <a:pt x="473837" y="2794"/>
                    <a:pt x="477647" y="1397"/>
                  </a:cubicBezTo>
                  <a:cubicBezTo>
                    <a:pt x="481457" y="0"/>
                    <a:pt x="485648" y="1270"/>
                    <a:pt x="488188" y="4318"/>
                  </a:cubicBezTo>
                  <a:lnTo>
                    <a:pt x="959485" y="584327"/>
                  </a:lnTo>
                  <a:cubicBezTo>
                    <a:pt x="962279" y="587883"/>
                    <a:pt x="962279" y="592836"/>
                    <a:pt x="959485" y="596392"/>
                  </a:cubicBezTo>
                  <a:lnTo>
                    <a:pt x="488188" y="1176274"/>
                  </a:lnTo>
                  <a:cubicBezTo>
                    <a:pt x="485648" y="1179449"/>
                    <a:pt x="481457" y="1180592"/>
                    <a:pt x="477647" y="1179195"/>
                  </a:cubicBezTo>
                  <a:cubicBezTo>
                    <a:pt x="473837" y="1177798"/>
                    <a:pt x="471297" y="1174242"/>
                    <a:pt x="471297" y="1170178"/>
                  </a:cubicBezTo>
                  <a:lnTo>
                    <a:pt x="471297" y="880237"/>
                  </a:lnTo>
                  <a:lnTo>
                    <a:pt x="480822" y="880237"/>
                  </a:lnTo>
                  <a:lnTo>
                    <a:pt x="480822" y="889762"/>
                  </a:lnTo>
                  <a:lnTo>
                    <a:pt x="9525" y="889762"/>
                  </a:lnTo>
                  <a:cubicBezTo>
                    <a:pt x="4318" y="889762"/>
                    <a:pt x="0" y="885444"/>
                    <a:pt x="0" y="880237"/>
                  </a:cubicBezTo>
                  <a:lnTo>
                    <a:pt x="0" y="300355"/>
                  </a:lnTo>
                  <a:cubicBezTo>
                    <a:pt x="0" y="295148"/>
                    <a:pt x="4318" y="290830"/>
                    <a:pt x="9525" y="290830"/>
                  </a:cubicBezTo>
                  <a:moveTo>
                    <a:pt x="9525" y="309880"/>
                  </a:moveTo>
                  <a:lnTo>
                    <a:pt x="9525" y="300355"/>
                  </a:lnTo>
                  <a:lnTo>
                    <a:pt x="19050" y="300355"/>
                  </a:lnTo>
                  <a:lnTo>
                    <a:pt x="19050" y="880237"/>
                  </a:lnTo>
                  <a:lnTo>
                    <a:pt x="9525" y="880237"/>
                  </a:lnTo>
                  <a:lnTo>
                    <a:pt x="9525" y="870712"/>
                  </a:lnTo>
                  <a:lnTo>
                    <a:pt x="480822" y="870712"/>
                  </a:lnTo>
                  <a:cubicBezTo>
                    <a:pt x="486029" y="870712"/>
                    <a:pt x="490347" y="875030"/>
                    <a:pt x="490347" y="880237"/>
                  </a:cubicBezTo>
                  <a:lnTo>
                    <a:pt x="490347" y="1170178"/>
                  </a:lnTo>
                  <a:lnTo>
                    <a:pt x="480822" y="1170178"/>
                  </a:lnTo>
                  <a:lnTo>
                    <a:pt x="473456" y="1164209"/>
                  </a:lnTo>
                  <a:lnTo>
                    <a:pt x="944753" y="584327"/>
                  </a:lnTo>
                  <a:lnTo>
                    <a:pt x="952119" y="590296"/>
                  </a:lnTo>
                  <a:lnTo>
                    <a:pt x="944753" y="596265"/>
                  </a:lnTo>
                  <a:lnTo>
                    <a:pt x="473456" y="16383"/>
                  </a:lnTo>
                  <a:lnTo>
                    <a:pt x="480822" y="10414"/>
                  </a:lnTo>
                  <a:lnTo>
                    <a:pt x="490347" y="10414"/>
                  </a:lnTo>
                  <a:lnTo>
                    <a:pt x="490347" y="300355"/>
                  </a:lnTo>
                  <a:cubicBezTo>
                    <a:pt x="490347" y="305562"/>
                    <a:pt x="486029" y="309880"/>
                    <a:pt x="480822" y="309880"/>
                  </a:cubicBezTo>
                  <a:lnTo>
                    <a:pt x="9525" y="309880"/>
                  </a:lnTo>
                  <a:close/>
                </a:path>
              </a:pathLst>
            </a:custGeom>
            <a:solidFill>
              <a:srgbClr val="73B738"/>
            </a:solidFill>
          </p:spPr>
        </p:sp>
      </p:grpSp>
      <p:sp>
        <p:nvSpPr>
          <p:cNvPr name="TextBox 29" id="29"/>
          <p:cNvSpPr txBox="true"/>
          <p:nvPr/>
        </p:nvSpPr>
        <p:spPr>
          <a:xfrm rot="0">
            <a:off x="14230800" y="4503000"/>
            <a:ext cx="3765000" cy="14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54355" indent="-277177" lvl="1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sound of dog barking</a:t>
            </a:r>
          </a:p>
          <a:p>
            <a:pPr algn="l" marL="554355" indent="-277177" lvl="1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pre-recorded speech</a:t>
            </a:r>
          </a:p>
          <a:p>
            <a:pPr algn="l" marL="554355" indent="-277177" lvl="1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alarm sound</a:t>
            </a:r>
          </a:p>
          <a:p>
            <a:pPr algn="l" marL="554355" indent="-277177" lvl="1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horn sound</a:t>
            </a:r>
          </a:p>
          <a:p>
            <a:pPr algn="l" marL="554355" indent="-277177" lvl="1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any other</a:t>
            </a:r>
          </a:p>
        </p:txBody>
      </p:sp>
      <p:sp>
        <p:nvSpPr>
          <p:cNvPr name="AutoShape 30" id="30"/>
          <p:cNvSpPr/>
          <p:nvPr/>
        </p:nvSpPr>
        <p:spPr>
          <a:xfrm rot="5879992">
            <a:off x="15630306" y="6642300"/>
            <a:ext cx="965988" cy="0"/>
          </a:xfrm>
          <a:prstGeom prst="line">
            <a:avLst/>
          </a:prstGeom>
          <a:ln cap="rnd" w="9525">
            <a:solidFill>
              <a:srgbClr val="1E2551"/>
            </a:solidFill>
            <a:prstDash val="solid"/>
            <a:headEnd type="none" len="sm" w="sm"/>
            <a:tailEnd type="triangle" len="med" w="lg"/>
          </a:ln>
        </p:spPr>
      </p:sp>
      <p:grpSp>
        <p:nvGrpSpPr>
          <p:cNvPr name="Group 31" id="31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-4" b="6"/>
              </a:stretch>
            </a:blipFill>
          </p:spPr>
        </p:sp>
      </p:grpSp>
      <p:sp>
        <p:nvSpPr>
          <p:cNvPr name="Freeform 33" id="33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2344204" y="1264382"/>
            <a:ext cx="12597300" cy="979200"/>
            <a:chOff x="0" y="0"/>
            <a:chExt cx="16796400" cy="1305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96400" cy="1305600"/>
            </a:xfrm>
            <a:custGeom>
              <a:avLst/>
              <a:gdLst/>
              <a:ahLst/>
              <a:cxnLst/>
              <a:rect r="r" b="b" t="t" l="l"/>
              <a:pathLst>
                <a:path h="1305600" w="16796400">
                  <a:moveTo>
                    <a:pt x="0" y="0"/>
                  </a:moveTo>
                  <a:lnTo>
                    <a:pt x="16796400" y="0"/>
                  </a:lnTo>
                  <a:lnTo>
                    <a:pt x="16796400" y="1305600"/>
                  </a:lnTo>
                  <a:lnTo>
                    <a:pt x="0" y="130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16796400" cy="1248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Monitoreal Relay + Smart Plug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02688" y="2651025"/>
            <a:ext cx="16891950" cy="572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Multiple ways to trigger an action using Monitoreal’s AI Analytics</a:t>
            </a:r>
          </a:p>
          <a:p>
            <a:pPr algn="l">
              <a:lnSpc>
                <a:spcPts val="2520"/>
              </a:lnSpc>
            </a:pP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Each relay channel can be configured independently 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WiFi Relay (4 output channels)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Network I/O Relay (3 input channels, 3 output)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WiFi Smart Plug (1 channel) - plug and play</a:t>
            </a:r>
          </a:p>
          <a:p>
            <a:pPr algn="l" marL="546735" indent="-273368" lvl="1">
              <a:lnSpc>
                <a:spcPts val="2520"/>
              </a:lnSpc>
            </a:pPr>
          </a:p>
          <a:p>
            <a:pPr algn="l" marL="624840" indent="-312420" lvl="1">
              <a:lnSpc>
                <a:spcPts val="2879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Create customised scenarios</a:t>
            </a:r>
          </a:p>
          <a:p>
            <a:pPr algn="l" marL="546735" indent="-273368" lvl="1">
              <a:lnSpc>
                <a:spcPts val="2520"/>
              </a:lnSpc>
            </a:pP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Integrate with your alarm panel to arm and disarm Monitoreal’s analytics 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Pre-configure the length of time an alarm sounds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Set a light to flash consecutively with the strobe setting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Link the audio module to a bluetooth speaker e.g. person detected, light activates, audio file of dog barking plays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Monitoreal can trigger connected devices automatically, semi automatically with validation or manually</a:t>
            </a: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4" b="6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1429200" y="1047007"/>
            <a:ext cx="15830100" cy="1186061"/>
            <a:chOff x="0" y="0"/>
            <a:chExt cx="21106800" cy="15814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106800" cy="1581414"/>
            </a:xfrm>
            <a:custGeom>
              <a:avLst/>
              <a:gdLst/>
              <a:ahLst/>
              <a:cxnLst/>
              <a:rect r="r" b="b" t="t" l="l"/>
              <a:pathLst>
                <a:path h="1581414" w="21106800">
                  <a:moveTo>
                    <a:pt x="0" y="0"/>
                  </a:moveTo>
                  <a:lnTo>
                    <a:pt x="21106800" y="0"/>
                  </a:lnTo>
                  <a:lnTo>
                    <a:pt x="21106800" y="1581414"/>
                  </a:lnTo>
                  <a:lnTo>
                    <a:pt x="0" y="1581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57150"/>
              <a:ext cx="21106800" cy="15242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335"/>
                </a:lnSpc>
              </a:pPr>
              <a:r>
                <a:rPr lang="en-US" b="true" sz="4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Channel opportunity for professionals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02688" y="2641500"/>
            <a:ext cx="16891950" cy="677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b="true" sz="225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AI-analytics appliance: </a:t>
            </a:r>
            <a:r>
              <a:rPr lang="en-US" sz="22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21 objects, highly accurate!</a:t>
            </a:r>
          </a:p>
          <a:p>
            <a:pPr algn="l" marL="607219" indent="-303609" lvl="1">
              <a:lnSpc>
                <a:spcPts val="2700"/>
              </a:lnSpc>
              <a:buFont typeface="Arial"/>
              <a:buChar char="•"/>
            </a:pPr>
            <a:r>
              <a:rPr lang="en-US" sz="22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Not NVR or VMS - all video storage and review functionality remains the same </a:t>
            </a:r>
          </a:p>
          <a:p>
            <a:pPr algn="l" marL="607219" indent="-303609" lvl="1">
              <a:lnSpc>
                <a:spcPts val="2700"/>
              </a:lnSpc>
              <a:buFont typeface="Arial"/>
              <a:buChar char="•"/>
            </a:pPr>
            <a:r>
              <a:rPr lang="en-US" sz="22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Native NVR analytics are not good enough - too many false alerts or object misclassifications</a:t>
            </a:r>
          </a:p>
          <a:p>
            <a:pPr algn="l" marL="566738" indent="-283369" lvl="1">
              <a:lnSpc>
                <a:spcPts val="2520"/>
              </a:lnSpc>
            </a:pPr>
          </a:p>
          <a:p>
            <a:pPr algn="l" marL="607219" indent="-303609" lvl="1">
              <a:lnSpc>
                <a:spcPts val="2700"/>
              </a:lnSpc>
            </a:pPr>
            <a:r>
              <a:rPr lang="en-US" b="true" sz="225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Incremental revenue opportunity</a:t>
            </a:r>
          </a:p>
          <a:p>
            <a:pPr algn="l" marL="607219" indent="-303609" lvl="1">
              <a:lnSpc>
                <a:spcPts val="2700"/>
              </a:lnSpc>
              <a:buFont typeface="Arial"/>
              <a:buChar char="•"/>
            </a:pPr>
            <a:r>
              <a:rPr lang="en-US" sz="22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Monetize existing customer installs as an upgrade</a:t>
            </a:r>
          </a:p>
          <a:p>
            <a:pPr algn="l" marL="607219" indent="-303609" lvl="1">
              <a:lnSpc>
                <a:spcPts val="2700"/>
              </a:lnSpc>
              <a:buFont typeface="Arial"/>
              <a:buChar char="•"/>
            </a:pPr>
            <a:r>
              <a:rPr lang="en-US" sz="22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Up-sell new customers and installs with AI computer vision analytics add-on</a:t>
            </a:r>
          </a:p>
          <a:p>
            <a:pPr algn="l" marL="566738" indent="-283369" lvl="1">
              <a:lnSpc>
                <a:spcPts val="2520"/>
              </a:lnSpc>
            </a:pPr>
          </a:p>
          <a:p>
            <a:pPr algn="l" marL="607219" indent="-303609" lvl="1">
              <a:lnSpc>
                <a:spcPts val="2700"/>
              </a:lnSpc>
            </a:pPr>
            <a:r>
              <a:rPr lang="en-US" b="true" sz="225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Easy to set up and use</a:t>
            </a:r>
          </a:p>
          <a:p>
            <a:pPr algn="l" marL="607219" indent="-303609" lvl="1">
              <a:lnSpc>
                <a:spcPts val="2700"/>
              </a:lnSpc>
              <a:buFont typeface="Arial"/>
              <a:buChar char="•"/>
            </a:pPr>
            <a:r>
              <a:rPr lang="en-US" sz="22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Cameras can be set up quickly - good ‘time to revenue’ ratio</a:t>
            </a:r>
          </a:p>
          <a:p>
            <a:pPr algn="l" marL="607219" indent="-303609" lvl="1">
              <a:lnSpc>
                <a:spcPts val="2700"/>
              </a:lnSpc>
              <a:buFont typeface="Arial"/>
              <a:buChar char="•"/>
            </a:pPr>
            <a:r>
              <a:rPr lang="en-US" sz="22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Intuitive WUI and rule creation - supported by self-help videos on YouTube</a:t>
            </a:r>
          </a:p>
          <a:p>
            <a:pPr algn="l" marL="607219" indent="-303609" lvl="1">
              <a:lnSpc>
                <a:spcPts val="2700"/>
              </a:lnSpc>
              <a:buFont typeface="Arial"/>
              <a:buChar char="•"/>
            </a:pPr>
            <a:r>
              <a:rPr lang="en-US" sz="22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Resources available to support you and your customers </a:t>
            </a:r>
          </a:p>
          <a:p>
            <a:pPr algn="l" marL="566738" indent="-283369" lvl="1">
              <a:lnSpc>
                <a:spcPts val="2520"/>
              </a:lnSpc>
            </a:pPr>
          </a:p>
          <a:p>
            <a:pPr algn="l" marL="607219" indent="-303609" lvl="1">
              <a:lnSpc>
                <a:spcPts val="2700"/>
              </a:lnSpc>
            </a:pPr>
            <a:r>
              <a:rPr lang="en-US" b="true" sz="225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Affordable and private </a:t>
            </a:r>
          </a:p>
          <a:p>
            <a:pPr algn="l" marL="607219" indent="-303609" lvl="1">
              <a:lnSpc>
                <a:spcPts val="2700"/>
              </a:lnSpc>
              <a:buFont typeface="Arial"/>
              <a:buChar char="•"/>
            </a:pPr>
            <a:r>
              <a:rPr lang="en-US" sz="22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Priced well per channel compared with 3 year total cost of ownership of lower performing Cloud ‘smart’ devices</a:t>
            </a:r>
          </a:p>
          <a:p>
            <a:pPr algn="l" marL="607219" indent="-303609" lvl="1">
              <a:lnSpc>
                <a:spcPts val="2700"/>
              </a:lnSpc>
              <a:buFont typeface="Arial"/>
              <a:buChar char="•"/>
            </a:pPr>
            <a:r>
              <a:rPr lang="en-US" sz="22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All video is processed on premise, protecting the privacy of customers’ business or home</a:t>
            </a:r>
          </a:p>
          <a:p>
            <a:pPr algn="l" marL="566738" indent="-283369" lvl="1">
              <a:lnSpc>
                <a:spcPts val="2520"/>
              </a:lnSpc>
            </a:pPr>
          </a:p>
          <a:p>
            <a:pPr algn="l" marL="607219" indent="-303609" lvl="1">
              <a:lnSpc>
                <a:spcPts val="2700"/>
              </a:lnSpc>
            </a:pPr>
            <a:r>
              <a:rPr lang="en-US" b="true" sz="225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 trend: </a:t>
            </a:r>
            <a:r>
              <a:rPr lang="en-US" sz="22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AI + video surveillance driving market growth</a:t>
            </a:r>
          </a:p>
          <a:p>
            <a:pPr algn="l" marL="607219" indent="-303609" lvl="1">
              <a:lnSpc>
                <a:spcPts val="2700"/>
              </a:lnSpc>
              <a:buFont typeface="Arial"/>
              <a:buChar char="•"/>
            </a:pPr>
            <a:r>
              <a:rPr lang="en-US" sz="225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AI analytics in the SMB and residential segment is under-served - Monitoreal fills that gap!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54200" y="2029614"/>
            <a:ext cx="16179600" cy="368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36"/>
              </a:lnSpc>
            </a:pPr>
            <a:r>
              <a:rPr lang="en-US" b="true" sz="22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Integrators and installers</a:t>
            </a:r>
          </a:p>
        </p:txBody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4" b="6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203450" y="1343145"/>
            <a:ext cx="15830100" cy="1186061"/>
            <a:chOff x="0" y="0"/>
            <a:chExt cx="21106800" cy="158141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106800" cy="1581414"/>
            </a:xfrm>
            <a:custGeom>
              <a:avLst/>
              <a:gdLst/>
              <a:ahLst/>
              <a:cxnLst/>
              <a:rect r="r" b="b" t="t" l="l"/>
              <a:pathLst>
                <a:path h="1581414" w="21106800">
                  <a:moveTo>
                    <a:pt x="0" y="0"/>
                  </a:moveTo>
                  <a:lnTo>
                    <a:pt x="21106800" y="0"/>
                  </a:lnTo>
                  <a:lnTo>
                    <a:pt x="21106800" y="1581414"/>
                  </a:lnTo>
                  <a:lnTo>
                    <a:pt x="0" y="1581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57150"/>
              <a:ext cx="21106800" cy="15242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NEW and coming soon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02688" y="3727350"/>
            <a:ext cx="9111900" cy="3778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Monitoreal App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Private peer-to-peer connection 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Complete with live view function and WUI settings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Mobile and desktop versions </a:t>
            </a:r>
          </a:p>
          <a:p>
            <a:pPr algn="l" marL="546735" indent="-273368" lvl="1">
              <a:lnSpc>
                <a:spcPts val="2520"/>
              </a:lnSpc>
            </a:pPr>
          </a:p>
          <a:p>
            <a:pPr algn="l" marL="624840" indent="-312420" lvl="1">
              <a:lnSpc>
                <a:spcPts val="2879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Monitoring station &amp; ARC platform integration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Video alarm verification using AI object detection vs. traditional solutions e.g. motion detection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Freedom to customise your regions of interest (ROI)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Enabling control rooms to ‘really see what’s going on’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380280"/>
            <a:ext cx="16179600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b="true" sz="2400">
                <a:solidFill>
                  <a:srgbClr val="73B7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Features and products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594112" y="3727350"/>
            <a:ext cx="7827150" cy="15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SSD Storage Expansion and NVR functionality</a:t>
            </a:r>
          </a:p>
          <a:p>
            <a:pPr algn="l">
              <a:lnSpc>
                <a:spcPts val="2520"/>
              </a:lnSpc>
            </a:pPr>
          </a:p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1E25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Monitoreal Security Cameras</a:t>
            </a:r>
          </a:p>
          <a:p>
            <a:pPr algn="l" marL="624840" indent="-312420" lvl="1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Compatible, stable and ready to use</a:t>
            </a:r>
          </a:p>
        </p:txBody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4" b="6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151782"/>
            <a:ext cx="15830100" cy="1186061"/>
            <a:chOff x="0" y="0"/>
            <a:chExt cx="21106800" cy="158141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106800" cy="1581414"/>
            </a:xfrm>
            <a:custGeom>
              <a:avLst/>
              <a:gdLst/>
              <a:ahLst/>
              <a:cxnLst/>
              <a:rect r="r" b="b" t="t" l="l"/>
              <a:pathLst>
                <a:path h="1581414" w="21106800">
                  <a:moveTo>
                    <a:pt x="0" y="0"/>
                  </a:moveTo>
                  <a:lnTo>
                    <a:pt x="21106800" y="0"/>
                  </a:lnTo>
                  <a:lnTo>
                    <a:pt x="21106800" y="1581414"/>
                  </a:lnTo>
                  <a:lnTo>
                    <a:pt x="0" y="1581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21106800" cy="15242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15"/>
                </a:lnSpc>
              </a:pPr>
              <a:r>
                <a:rPr lang="en-US" b="true" sz="5940">
                  <a:solidFill>
                    <a:srgbClr val="1E255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Contact us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828952" y="7780638"/>
            <a:ext cx="2138548" cy="471882"/>
            <a:chOff x="0" y="0"/>
            <a:chExt cx="2851397" cy="629176"/>
          </a:xfrm>
        </p:grpSpPr>
        <p:grpSp>
          <p:nvGrpSpPr>
            <p:cNvPr name="Group 6" id="6"/>
            <p:cNvGrpSpPr>
              <a:grpSpLocks noChangeAspect="true"/>
            </p:cNvGrpSpPr>
            <p:nvPr/>
          </p:nvGrpSpPr>
          <p:grpSpPr>
            <a:xfrm rot="0">
              <a:off x="749299" y="0"/>
              <a:ext cx="609315" cy="609333"/>
              <a:chOff x="0" y="0"/>
              <a:chExt cx="609315" cy="609333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609346" cy="609346"/>
              </a:xfrm>
              <a:custGeom>
                <a:avLst/>
                <a:gdLst/>
                <a:ahLst/>
                <a:cxnLst/>
                <a:rect r="r" b="b" t="t" l="l"/>
                <a:pathLst>
                  <a:path h="609346" w="609346">
                    <a:moveTo>
                      <a:pt x="0" y="0"/>
                    </a:moveTo>
                    <a:lnTo>
                      <a:pt x="609346" y="0"/>
                    </a:lnTo>
                    <a:lnTo>
                      <a:pt x="609346" y="609346"/>
                    </a:lnTo>
                    <a:lnTo>
                      <a:pt x="0" y="60934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2" b="2"/>
                </a:stretch>
              </a:blipFill>
            </p:spPr>
          </p:sp>
        </p:grpSp>
        <p:grpSp>
          <p:nvGrpSpPr>
            <p:cNvPr name="Group 8" id="8"/>
            <p:cNvGrpSpPr>
              <a:grpSpLocks noChangeAspect="true"/>
            </p:cNvGrpSpPr>
            <p:nvPr/>
          </p:nvGrpSpPr>
          <p:grpSpPr>
            <a:xfrm rot="0">
              <a:off x="2222221" y="0"/>
              <a:ext cx="629176" cy="629176"/>
              <a:chOff x="0" y="0"/>
              <a:chExt cx="629176" cy="629176"/>
            </a:xfrm>
          </p:grpSpPr>
          <p:sp>
            <p:nvSpPr>
              <p:cNvPr name="Freeform 9" id="9">
                <a:hlinkClick r:id="rId4" tooltip="https://www.instagram.com/laxteknologi/"/>
              </p:cNvPr>
              <p:cNvSpPr/>
              <p:nvPr/>
            </p:nvSpPr>
            <p:spPr>
              <a:xfrm flipH="false" flipV="false" rot="0">
                <a:off x="0" y="0"/>
                <a:ext cx="629158" cy="629158"/>
              </a:xfrm>
              <a:custGeom>
                <a:avLst/>
                <a:gdLst/>
                <a:ahLst/>
                <a:cxnLst/>
                <a:rect r="r" b="b" t="t" l="l"/>
                <a:pathLst>
                  <a:path h="629158" w="629158">
                    <a:moveTo>
                      <a:pt x="0" y="0"/>
                    </a:moveTo>
                    <a:lnTo>
                      <a:pt x="629158" y="0"/>
                    </a:lnTo>
                    <a:lnTo>
                      <a:pt x="629158" y="629158"/>
                    </a:lnTo>
                    <a:lnTo>
                      <a:pt x="0" y="62915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0" t="0" r="-2" b="-2"/>
                </a:stretch>
              </a:blipFill>
            </p:spPr>
          </p:sp>
        </p:grpSp>
        <p:grpSp>
          <p:nvGrpSpPr>
            <p:cNvPr name="Group 10" id="10"/>
            <p:cNvGrpSpPr>
              <a:grpSpLocks noChangeAspect="true"/>
            </p:cNvGrpSpPr>
            <p:nvPr/>
          </p:nvGrpSpPr>
          <p:grpSpPr>
            <a:xfrm rot="0">
              <a:off x="0" y="0"/>
              <a:ext cx="629183" cy="629176"/>
              <a:chOff x="0" y="0"/>
              <a:chExt cx="629183" cy="629176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629158" cy="629158"/>
              </a:xfrm>
              <a:custGeom>
                <a:avLst/>
                <a:gdLst/>
                <a:ahLst/>
                <a:cxnLst/>
                <a:rect r="r" b="b" t="t" l="l"/>
                <a:pathLst>
                  <a:path h="629158" w="629158">
                    <a:moveTo>
                      <a:pt x="0" y="0"/>
                    </a:moveTo>
                    <a:lnTo>
                      <a:pt x="629158" y="0"/>
                    </a:lnTo>
                    <a:lnTo>
                      <a:pt x="629158" y="629158"/>
                    </a:lnTo>
                    <a:lnTo>
                      <a:pt x="0" y="62915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l="0" t="0" r="-3" b="-3"/>
                </a:stretch>
              </a:blipFill>
            </p:spPr>
          </p:sp>
        </p:grpSp>
        <p:grpSp>
          <p:nvGrpSpPr>
            <p:cNvPr name="Group 12" id="12"/>
            <p:cNvGrpSpPr>
              <a:grpSpLocks noChangeAspect="true"/>
            </p:cNvGrpSpPr>
            <p:nvPr/>
          </p:nvGrpSpPr>
          <p:grpSpPr>
            <a:xfrm rot="0">
              <a:off x="1472915" y="0"/>
              <a:ext cx="629183" cy="629176"/>
              <a:chOff x="0" y="0"/>
              <a:chExt cx="629183" cy="629176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629158" cy="629158"/>
              </a:xfrm>
              <a:custGeom>
                <a:avLst/>
                <a:gdLst/>
                <a:ahLst/>
                <a:cxnLst/>
                <a:rect r="r" b="b" t="t" l="l"/>
                <a:pathLst>
                  <a:path h="629158" w="629158">
                    <a:moveTo>
                      <a:pt x="0" y="0"/>
                    </a:moveTo>
                    <a:lnTo>
                      <a:pt x="629158" y="0"/>
                    </a:lnTo>
                    <a:lnTo>
                      <a:pt x="629158" y="629158"/>
                    </a:lnTo>
                    <a:lnTo>
                      <a:pt x="0" y="62915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l="0" t="0" r="-3" b="-3"/>
                </a:stretch>
              </a:blipFill>
            </p:spPr>
          </p:sp>
        </p:grp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1424104" y="2918868"/>
            <a:ext cx="937158" cy="937152"/>
            <a:chOff x="0" y="0"/>
            <a:chExt cx="1249544" cy="124953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49553" cy="1249553"/>
            </a:xfrm>
            <a:custGeom>
              <a:avLst/>
              <a:gdLst/>
              <a:ahLst/>
              <a:cxnLst/>
              <a:rect r="r" b="b" t="t" l="l"/>
              <a:pathLst>
                <a:path h="1249553" w="1249553">
                  <a:moveTo>
                    <a:pt x="0" y="0"/>
                  </a:moveTo>
                  <a:lnTo>
                    <a:pt x="1249553" y="0"/>
                  </a:lnTo>
                  <a:lnTo>
                    <a:pt x="1249553" y="1249553"/>
                  </a:lnTo>
                  <a:lnTo>
                    <a:pt x="0" y="12495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5482820" y="6671417"/>
            <a:ext cx="830811" cy="830805"/>
            <a:chOff x="0" y="0"/>
            <a:chExt cx="1107748" cy="11077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07694" cy="1107694"/>
            </a:xfrm>
            <a:custGeom>
              <a:avLst/>
              <a:gdLst/>
              <a:ahLst/>
              <a:cxnLst/>
              <a:rect r="r" b="b" t="t" l="l"/>
              <a:pathLst>
                <a:path h="1107694" w="1107694">
                  <a:moveTo>
                    <a:pt x="0" y="0"/>
                  </a:moveTo>
                  <a:lnTo>
                    <a:pt x="1107694" y="0"/>
                  </a:lnTo>
                  <a:lnTo>
                    <a:pt x="1107694" y="1107694"/>
                  </a:lnTo>
                  <a:lnTo>
                    <a:pt x="0" y="1107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4" b="-4"/>
              </a:stretch>
            </a:blip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5506050" y="4954950"/>
            <a:ext cx="799877" cy="799877"/>
            <a:chOff x="0" y="0"/>
            <a:chExt cx="1066502" cy="106650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66546" cy="1066546"/>
            </a:xfrm>
            <a:custGeom>
              <a:avLst/>
              <a:gdLst/>
              <a:ahLst/>
              <a:cxnLst/>
              <a:rect r="r" b="b" t="t" l="l"/>
              <a:pathLst>
                <a:path h="1066546" w="1066546">
                  <a:moveTo>
                    <a:pt x="0" y="0"/>
                  </a:moveTo>
                  <a:lnTo>
                    <a:pt x="1066546" y="0"/>
                  </a:lnTo>
                  <a:lnTo>
                    <a:pt x="1066546" y="1066546"/>
                  </a:lnTo>
                  <a:lnTo>
                    <a:pt x="0" y="1066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4" b="4"/>
              </a:stretch>
            </a:blip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5498287" y="2987513"/>
            <a:ext cx="799876" cy="799876"/>
            <a:chOff x="0" y="0"/>
            <a:chExt cx="1066502" cy="106650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66546" cy="1066546"/>
            </a:xfrm>
            <a:custGeom>
              <a:avLst/>
              <a:gdLst/>
              <a:ahLst/>
              <a:cxnLst/>
              <a:rect r="r" b="b" t="t" l="l"/>
              <a:pathLst>
                <a:path h="1066546" w="1066546">
                  <a:moveTo>
                    <a:pt x="0" y="0"/>
                  </a:moveTo>
                  <a:lnTo>
                    <a:pt x="1066546" y="0"/>
                  </a:lnTo>
                  <a:lnTo>
                    <a:pt x="1066546" y="1066546"/>
                  </a:lnTo>
                  <a:lnTo>
                    <a:pt x="0" y="1066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4" b="4"/>
              </a:stretch>
            </a:blip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7322336" y="391870"/>
            <a:ext cx="494178" cy="462410"/>
            <a:chOff x="0" y="0"/>
            <a:chExt cx="658904" cy="61654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58876" cy="616585"/>
            </a:xfrm>
            <a:custGeom>
              <a:avLst/>
              <a:gdLst/>
              <a:ahLst/>
              <a:cxnLst/>
              <a:rect r="r" b="b" t="t" l="l"/>
              <a:pathLst>
                <a:path h="616585" w="658876">
                  <a:moveTo>
                    <a:pt x="0" y="0"/>
                  </a:moveTo>
                  <a:lnTo>
                    <a:pt x="658876" y="0"/>
                  </a:lnTo>
                  <a:lnTo>
                    <a:pt x="658876" y="616585"/>
                  </a:lnTo>
                  <a:lnTo>
                    <a:pt x="0" y="616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-4" b="6"/>
              </a:stretch>
            </a:blip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757389" y="391870"/>
            <a:ext cx="675461" cy="462410"/>
          </a:xfrm>
          <a:custGeom>
            <a:avLst/>
            <a:gdLst/>
            <a:ahLst/>
            <a:cxnLst/>
            <a:rect r="r" b="b" t="t" l="l"/>
            <a:pathLst>
              <a:path h="462410" w="675461">
                <a:moveTo>
                  <a:pt x="0" y="0"/>
                </a:moveTo>
                <a:lnTo>
                  <a:pt x="675461" y="0"/>
                </a:lnTo>
                <a:lnTo>
                  <a:pt x="675461" y="462410"/>
                </a:lnTo>
                <a:lnTo>
                  <a:pt x="0" y="46241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521496" y="9657832"/>
            <a:ext cx="18227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1E2551"/>
                </a:solidFill>
                <a:latin typeface="Arial"/>
                <a:ea typeface="Arial"/>
                <a:cs typeface="Arial"/>
                <a:sym typeface="Arial"/>
              </a:rPr>
              <a:t>lax.co.id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397573" y="9621191"/>
            <a:ext cx="79900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4159762" y="3941868"/>
            <a:ext cx="3522900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www.lax.co.id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862537" y="5770450"/>
            <a:ext cx="4117350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info</a:t>
            </a: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@lax.co.id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379725" y="3988600"/>
            <a:ext cx="5025900" cy="1240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Ruko</a:t>
            </a:r>
            <a:r>
              <a:rPr lang="en-US" sz="2400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 Aralia, Blok HY43 No.40, Pusaka Rakyat, Kec. Tarumajaya, Bekasi, Jawa Barat 17214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180129" y="6442800"/>
            <a:ext cx="5425106" cy="1240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11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Marketing Office</a:t>
            </a:r>
          </a:p>
          <a:p>
            <a:pPr algn="ctr" marL="0" indent="0" lvl="0">
              <a:lnSpc>
                <a:spcPts val="3311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Jl. Angkasa No. 32 Blok A10</a:t>
            </a:r>
          </a:p>
          <a:p>
            <a:pPr algn="ctr" marL="0" indent="0" lvl="0">
              <a:lnSpc>
                <a:spcPts val="3311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1E2551"/>
                </a:solidFill>
                <a:latin typeface="Montserrat"/>
                <a:ea typeface="Montserrat"/>
                <a:cs typeface="Montserrat"/>
                <a:sym typeface="Montserrat"/>
              </a:rPr>
              <a:t>Jakarta Pusat – Indonesia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5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341972" y="5143500"/>
            <a:ext cx="5170326" cy="997782"/>
            <a:chOff x="0" y="0"/>
            <a:chExt cx="6893768" cy="13303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893814" cy="1330325"/>
            </a:xfrm>
            <a:custGeom>
              <a:avLst/>
              <a:gdLst/>
              <a:ahLst/>
              <a:cxnLst/>
              <a:rect r="r" b="b" t="t" l="l"/>
              <a:pathLst>
                <a:path h="1330325" w="6893814">
                  <a:moveTo>
                    <a:pt x="0" y="0"/>
                  </a:moveTo>
                  <a:lnTo>
                    <a:pt x="6893814" y="0"/>
                  </a:lnTo>
                  <a:lnTo>
                    <a:pt x="6893814" y="1330325"/>
                  </a:lnTo>
                  <a:lnTo>
                    <a:pt x="0" y="1330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3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0646330" y="1028700"/>
            <a:ext cx="3884248" cy="2659092"/>
          </a:xfrm>
          <a:custGeom>
            <a:avLst/>
            <a:gdLst/>
            <a:ahLst/>
            <a:cxnLst/>
            <a:rect r="r" b="b" t="t" l="l"/>
            <a:pathLst>
              <a:path h="2659092" w="3884248">
                <a:moveTo>
                  <a:pt x="0" y="0"/>
                </a:moveTo>
                <a:lnTo>
                  <a:pt x="3884249" y="0"/>
                </a:lnTo>
                <a:lnTo>
                  <a:pt x="3884249" y="2659092"/>
                </a:lnTo>
                <a:lnTo>
                  <a:pt x="0" y="26590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409538" y="1824323"/>
            <a:ext cx="8053139" cy="8872215"/>
          </a:xfrm>
          <a:custGeom>
            <a:avLst/>
            <a:gdLst/>
            <a:ahLst/>
            <a:cxnLst/>
            <a:rect r="r" b="b" t="t" l="l"/>
            <a:pathLst>
              <a:path h="8872215" w="8053139">
                <a:moveTo>
                  <a:pt x="0" y="0"/>
                </a:moveTo>
                <a:lnTo>
                  <a:pt x="8053139" y="0"/>
                </a:lnTo>
                <a:lnTo>
                  <a:pt x="8053139" y="8872215"/>
                </a:lnTo>
                <a:lnTo>
                  <a:pt x="0" y="88722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85" t="-26245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-8559290" y="42650"/>
            <a:ext cx="16346856" cy="15583170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192700" y="1028700"/>
            <a:ext cx="6004352" cy="3377448"/>
          </a:xfrm>
          <a:custGeom>
            <a:avLst/>
            <a:gdLst/>
            <a:ahLst/>
            <a:cxnLst/>
            <a:rect r="r" b="b" t="t" l="l"/>
            <a:pathLst>
              <a:path h="3377448" w="6004352">
                <a:moveTo>
                  <a:pt x="0" y="0"/>
                </a:moveTo>
                <a:lnTo>
                  <a:pt x="6004352" y="0"/>
                </a:lnTo>
                <a:lnTo>
                  <a:pt x="6004352" y="3377448"/>
                </a:lnTo>
                <a:lnTo>
                  <a:pt x="0" y="33774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0341972" y="7728284"/>
            <a:ext cx="5819141" cy="1530016"/>
            <a:chOff x="0" y="0"/>
            <a:chExt cx="7758855" cy="2040021"/>
          </a:xfrm>
        </p:grpSpPr>
        <p:grpSp>
          <p:nvGrpSpPr>
            <p:cNvPr name="Group 9" id="9"/>
            <p:cNvGrpSpPr>
              <a:grpSpLocks noChangeAspect="true"/>
            </p:cNvGrpSpPr>
            <p:nvPr/>
          </p:nvGrpSpPr>
          <p:grpSpPr>
            <a:xfrm rot="0">
              <a:off x="0" y="1254575"/>
              <a:ext cx="476509" cy="785446"/>
              <a:chOff x="0" y="0"/>
              <a:chExt cx="235179" cy="387655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64770" y="63500"/>
                <a:ext cx="102489" cy="99441"/>
              </a:xfrm>
              <a:custGeom>
                <a:avLst/>
                <a:gdLst/>
                <a:ahLst/>
                <a:cxnLst/>
                <a:rect r="r" b="b" t="t" l="l"/>
                <a:pathLst>
                  <a:path h="99441" w="102489">
                    <a:moveTo>
                      <a:pt x="85344" y="76708"/>
                    </a:moveTo>
                    <a:lnTo>
                      <a:pt x="80518" y="74041"/>
                    </a:lnTo>
                    <a:lnTo>
                      <a:pt x="80645" y="61214"/>
                    </a:lnTo>
                    <a:lnTo>
                      <a:pt x="81026" y="53975"/>
                    </a:lnTo>
                    <a:lnTo>
                      <a:pt x="95123" y="53340"/>
                    </a:lnTo>
                    <a:lnTo>
                      <a:pt x="93091" y="64008"/>
                    </a:lnTo>
                    <a:cubicBezTo>
                      <a:pt x="89154" y="71628"/>
                      <a:pt x="87249" y="74295"/>
                      <a:pt x="85217" y="76708"/>
                    </a:cubicBezTo>
                    <a:moveTo>
                      <a:pt x="72263" y="87122"/>
                    </a:moveTo>
                    <a:lnTo>
                      <a:pt x="74549" y="82296"/>
                    </a:lnTo>
                    <a:lnTo>
                      <a:pt x="78359" y="81153"/>
                    </a:lnTo>
                    <a:lnTo>
                      <a:pt x="79883" y="81915"/>
                    </a:lnTo>
                    <a:lnTo>
                      <a:pt x="78867" y="82804"/>
                    </a:lnTo>
                    <a:lnTo>
                      <a:pt x="74295" y="85979"/>
                    </a:lnTo>
                    <a:moveTo>
                      <a:pt x="9525" y="62865"/>
                    </a:moveTo>
                    <a:lnTo>
                      <a:pt x="7874" y="56515"/>
                    </a:lnTo>
                    <a:lnTo>
                      <a:pt x="24130" y="53340"/>
                    </a:lnTo>
                    <a:lnTo>
                      <a:pt x="26035" y="65659"/>
                    </a:lnTo>
                    <a:lnTo>
                      <a:pt x="20828" y="74676"/>
                    </a:lnTo>
                    <a:lnTo>
                      <a:pt x="11303" y="67945"/>
                    </a:lnTo>
                    <a:moveTo>
                      <a:pt x="14351" y="26924"/>
                    </a:moveTo>
                    <a:lnTo>
                      <a:pt x="16764" y="23622"/>
                    </a:lnTo>
                    <a:lnTo>
                      <a:pt x="23622" y="25019"/>
                    </a:lnTo>
                    <a:lnTo>
                      <a:pt x="23876" y="39497"/>
                    </a:lnTo>
                    <a:lnTo>
                      <a:pt x="7747" y="46228"/>
                    </a:lnTo>
                    <a:lnTo>
                      <a:pt x="10668" y="32766"/>
                    </a:lnTo>
                    <a:moveTo>
                      <a:pt x="31750" y="11557"/>
                    </a:moveTo>
                    <a:lnTo>
                      <a:pt x="29337" y="16637"/>
                    </a:lnTo>
                    <a:lnTo>
                      <a:pt x="24892" y="17653"/>
                    </a:lnTo>
                    <a:lnTo>
                      <a:pt x="28702" y="12827"/>
                    </a:lnTo>
                    <a:moveTo>
                      <a:pt x="79756" y="17018"/>
                    </a:moveTo>
                    <a:lnTo>
                      <a:pt x="76200" y="18796"/>
                    </a:lnTo>
                    <a:lnTo>
                      <a:pt x="71628" y="13716"/>
                    </a:lnTo>
                    <a:lnTo>
                      <a:pt x="76708" y="14605"/>
                    </a:lnTo>
                    <a:moveTo>
                      <a:pt x="54991" y="46101"/>
                    </a:moveTo>
                    <a:lnTo>
                      <a:pt x="54991" y="31242"/>
                    </a:lnTo>
                    <a:lnTo>
                      <a:pt x="62230" y="30607"/>
                    </a:lnTo>
                    <a:lnTo>
                      <a:pt x="68707" y="29210"/>
                    </a:lnTo>
                    <a:lnTo>
                      <a:pt x="73152" y="40259"/>
                    </a:lnTo>
                    <a:close/>
                    <a:moveTo>
                      <a:pt x="37084" y="90043"/>
                    </a:moveTo>
                    <a:lnTo>
                      <a:pt x="26797" y="85471"/>
                    </a:lnTo>
                    <a:lnTo>
                      <a:pt x="27686" y="79121"/>
                    </a:lnTo>
                    <a:lnTo>
                      <a:pt x="34544" y="86233"/>
                    </a:lnTo>
                    <a:moveTo>
                      <a:pt x="38862" y="75692"/>
                    </a:moveTo>
                    <a:lnTo>
                      <a:pt x="44704" y="74676"/>
                    </a:lnTo>
                    <a:lnTo>
                      <a:pt x="47625" y="91948"/>
                    </a:lnTo>
                    <a:lnTo>
                      <a:pt x="40259" y="81661"/>
                    </a:lnTo>
                    <a:lnTo>
                      <a:pt x="38481" y="75692"/>
                    </a:lnTo>
                    <a:moveTo>
                      <a:pt x="47752" y="53086"/>
                    </a:moveTo>
                    <a:lnTo>
                      <a:pt x="47752" y="67310"/>
                    </a:lnTo>
                    <a:lnTo>
                      <a:pt x="40767" y="67945"/>
                    </a:lnTo>
                    <a:lnTo>
                      <a:pt x="35687" y="69088"/>
                    </a:lnTo>
                    <a:lnTo>
                      <a:pt x="31877" y="58674"/>
                    </a:lnTo>
                    <a:lnTo>
                      <a:pt x="47625" y="53213"/>
                    </a:lnTo>
                    <a:close/>
                    <a:moveTo>
                      <a:pt x="34417" y="28956"/>
                    </a:moveTo>
                    <a:lnTo>
                      <a:pt x="43180" y="30861"/>
                    </a:lnTo>
                    <a:lnTo>
                      <a:pt x="47625" y="46228"/>
                    </a:lnTo>
                    <a:lnTo>
                      <a:pt x="30988" y="46228"/>
                    </a:lnTo>
                    <a:lnTo>
                      <a:pt x="31750" y="34417"/>
                    </a:lnTo>
                    <a:lnTo>
                      <a:pt x="34036" y="28956"/>
                    </a:lnTo>
                    <a:moveTo>
                      <a:pt x="67564" y="22225"/>
                    </a:moveTo>
                    <a:lnTo>
                      <a:pt x="65405" y="22733"/>
                    </a:lnTo>
                    <a:lnTo>
                      <a:pt x="58166" y="24003"/>
                    </a:lnTo>
                    <a:lnTo>
                      <a:pt x="55118" y="7366"/>
                    </a:lnTo>
                    <a:lnTo>
                      <a:pt x="57785" y="7620"/>
                    </a:lnTo>
                    <a:lnTo>
                      <a:pt x="65405" y="17145"/>
                    </a:lnTo>
                    <a:moveTo>
                      <a:pt x="42164" y="8255"/>
                    </a:moveTo>
                    <a:lnTo>
                      <a:pt x="45847" y="7620"/>
                    </a:lnTo>
                    <a:lnTo>
                      <a:pt x="47752" y="24257"/>
                    </a:lnTo>
                    <a:lnTo>
                      <a:pt x="40132" y="23368"/>
                    </a:lnTo>
                    <a:lnTo>
                      <a:pt x="35687" y="22225"/>
                    </a:lnTo>
                    <a:lnTo>
                      <a:pt x="39370" y="12700"/>
                    </a:lnTo>
                    <a:moveTo>
                      <a:pt x="60833" y="91567"/>
                    </a:moveTo>
                    <a:lnTo>
                      <a:pt x="57023" y="92202"/>
                    </a:lnTo>
                    <a:lnTo>
                      <a:pt x="55118" y="74803"/>
                    </a:lnTo>
                    <a:lnTo>
                      <a:pt x="62992" y="75692"/>
                    </a:lnTo>
                    <a:lnTo>
                      <a:pt x="68199" y="77089"/>
                    </a:lnTo>
                    <a:lnTo>
                      <a:pt x="64516" y="86868"/>
                    </a:lnTo>
                    <a:lnTo>
                      <a:pt x="61087" y="91440"/>
                    </a:lnTo>
                    <a:moveTo>
                      <a:pt x="71120" y="70485"/>
                    </a:moveTo>
                    <a:lnTo>
                      <a:pt x="69469" y="69977"/>
                    </a:lnTo>
                    <a:lnTo>
                      <a:pt x="59563" y="67818"/>
                    </a:lnTo>
                    <a:lnTo>
                      <a:pt x="54864" y="53340"/>
                    </a:lnTo>
                    <a:lnTo>
                      <a:pt x="73533" y="53340"/>
                    </a:lnTo>
                    <a:lnTo>
                      <a:pt x="73533" y="54356"/>
                    </a:lnTo>
                    <a:lnTo>
                      <a:pt x="72390" y="65278"/>
                    </a:lnTo>
                    <a:moveTo>
                      <a:pt x="95250" y="46101"/>
                    </a:moveTo>
                    <a:lnTo>
                      <a:pt x="80899" y="46101"/>
                    </a:lnTo>
                    <a:cubicBezTo>
                      <a:pt x="80518" y="39370"/>
                      <a:pt x="79121" y="32766"/>
                      <a:pt x="76962" y="26289"/>
                    </a:cubicBezTo>
                    <a:lnTo>
                      <a:pt x="82423" y="23876"/>
                    </a:lnTo>
                    <a:lnTo>
                      <a:pt x="88900" y="27432"/>
                    </a:lnTo>
                    <a:cubicBezTo>
                      <a:pt x="92964" y="35179"/>
                      <a:pt x="94615" y="40640"/>
                      <a:pt x="94996" y="46101"/>
                    </a:cubicBezTo>
                    <a:moveTo>
                      <a:pt x="96901" y="27051"/>
                    </a:moveTo>
                    <a:cubicBezTo>
                      <a:pt x="91313" y="16383"/>
                      <a:pt x="81661" y="7874"/>
                      <a:pt x="70104" y="3429"/>
                    </a:cubicBezTo>
                    <a:lnTo>
                      <a:pt x="58674" y="127"/>
                    </a:lnTo>
                    <a:lnTo>
                      <a:pt x="49657" y="0"/>
                    </a:lnTo>
                    <a:cubicBezTo>
                      <a:pt x="43053" y="254"/>
                      <a:pt x="36449" y="1651"/>
                      <a:pt x="30353" y="4318"/>
                    </a:cubicBezTo>
                    <a:cubicBezTo>
                      <a:pt x="21209" y="8255"/>
                      <a:pt x="13335" y="14859"/>
                      <a:pt x="8001" y="23114"/>
                    </a:cubicBezTo>
                    <a:lnTo>
                      <a:pt x="0" y="48768"/>
                    </a:lnTo>
                    <a:lnTo>
                      <a:pt x="0" y="50546"/>
                    </a:lnTo>
                    <a:lnTo>
                      <a:pt x="889" y="60325"/>
                    </a:lnTo>
                    <a:cubicBezTo>
                      <a:pt x="4572" y="71374"/>
                      <a:pt x="8128" y="77343"/>
                      <a:pt x="12700" y="82423"/>
                    </a:cubicBezTo>
                    <a:cubicBezTo>
                      <a:pt x="19177" y="89662"/>
                      <a:pt x="27940" y="94996"/>
                      <a:pt x="37465" y="97536"/>
                    </a:cubicBezTo>
                    <a:lnTo>
                      <a:pt x="45466" y="99187"/>
                    </a:lnTo>
                    <a:lnTo>
                      <a:pt x="52959" y="99441"/>
                    </a:lnTo>
                    <a:lnTo>
                      <a:pt x="59182" y="98933"/>
                    </a:lnTo>
                    <a:cubicBezTo>
                      <a:pt x="69723" y="96647"/>
                      <a:pt x="76962" y="93345"/>
                      <a:pt x="82931" y="88773"/>
                    </a:cubicBezTo>
                    <a:lnTo>
                      <a:pt x="93726" y="78486"/>
                    </a:lnTo>
                    <a:cubicBezTo>
                      <a:pt x="100584" y="65405"/>
                      <a:pt x="102362" y="58039"/>
                      <a:pt x="102489" y="50546"/>
                    </a:cubicBezTo>
                    <a:lnTo>
                      <a:pt x="102489" y="48768"/>
                    </a:lnTo>
                    <a:lnTo>
                      <a:pt x="100457" y="33782"/>
                    </a:ln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Freeform 11" id="11"/>
              <p:cNvSpPr/>
              <p:nvPr/>
            </p:nvSpPr>
            <p:spPr>
              <a:xfrm flipH="false" flipV="false" rot="0">
                <a:off x="63500" y="242951"/>
                <a:ext cx="108204" cy="81153"/>
              </a:xfrm>
              <a:custGeom>
                <a:avLst/>
                <a:gdLst/>
                <a:ahLst/>
                <a:cxnLst/>
                <a:rect r="r" b="b" t="t" l="l"/>
                <a:pathLst>
                  <a:path h="81153" w="108204">
                    <a:moveTo>
                      <a:pt x="58547" y="32893"/>
                    </a:moveTo>
                    <a:lnTo>
                      <a:pt x="52324" y="34544"/>
                    </a:lnTo>
                    <a:lnTo>
                      <a:pt x="11938" y="9906"/>
                    </a:lnTo>
                    <a:cubicBezTo>
                      <a:pt x="13335" y="8890"/>
                      <a:pt x="15113" y="8382"/>
                      <a:pt x="16891" y="8382"/>
                    </a:cubicBezTo>
                    <a:lnTo>
                      <a:pt x="91313" y="8382"/>
                    </a:lnTo>
                    <a:cubicBezTo>
                      <a:pt x="93091" y="8382"/>
                      <a:pt x="94742" y="8890"/>
                      <a:pt x="96266" y="9906"/>
                    </a:cubicBezTo>
                    <a:close/>
                    <a:moveTo>
                      <a:pt x="103886" y="48006"/>
                    </a:moveTo>
                    <a:lnTo>
                      <a:pt x="108077" y="46101"/>
                    </a:lnTo>
                    <a:lnTo>
                      <a:pt x="108077" y="16637"/>
                    </a:lnTo>
                    <a:cubicBezTo>
                      <a:pt x="108077" y="7493"/>
                      <a:pt x="100457" y="0"/>
                      <a:pt x="91186" y="0"/>
                    </a:cubicBezTo>
                    <a:lnTo>
                      <a:pt x="16891" y="0"/>
                    </a:lnTo>
                    <a:cubicBezTo>
                      <a:pt x="7620" y="0"/>
                      <a:pt x="0" y="7493"/>
                      <a:pt x="0" y="16637"/>
                    </a:cubicBezTo>
                    <a:lnTo>
                      <a:pt x="0" y="64516"/>
                    </a:lnTo>
                    <a:cubicBezTo>
                      <a:pt x="0" y="73660"/>
                      <a:pt x="7620" y="81153"/>
                      <a:pt x="16891" y="81153"/>
                    </a:cubicBezTo>
                    <a:lnTo>
                      <a:pt x="91313" y="81153"/>
                    </a:lnTo>
                    <a:cubicBezTo>
                      <a:pt x="100584" y="81153"/>
                      <a:pt x="108204" y="73660"/>
                      <a:pt x="108204" y="64516"/>
                    </a:cubicBezTo>
                    <a:lnTo>
                      <a:pt x="106299" y="60325"/>
                    </a:lnTo>
                    <a:lnTo>
                      <a:pt x="99695" y="62230"/>
                    </a:lnTo>
                    <a:lnTo>
                      <a:pt x="95885" y="72771"/>
                    </a:lnTo>
                    <a:lnTo>
                      <a:pt x="16891" y="72771"/>
                    </a:lnTo>
                    <a:cubicBezTo>
                      <a:pt x="12192" y="72771"/>
                      <a:pt x="8509" y="69088"/>
                      <a:pt x="8509" y="64516"/>
                    </a:cubicBezTo>
                    <a:lnTo>
                      <a:pt x="8509" y="17526"/>
                    </a:lnTo>
                    <a:lnTo>
                      <a:pt x="45212" y="39878"/>
                    </a:lnTo>
                    <a:cubicBezTo>
                      <a:pt x="48006" y="41529"/>
                      <a:pt x="51054" y="42418"/>
                      <a:pt x="54102" y="42418"/>
                    </a:cubicBezTo>
                    <a:lnTo>
                      <a:pt x="60325" y="41529"/>
                    </a:lnTo>
                    <a:lnTo>
                      <a:pt x="99822" y="17399"/>
                    </a:lnTo>
                    <a:lnTo>
                      <a:pt x="99822" y="43688"/>
                    </a:lnTo>
                    <a:cubicBezTo>
                      <a:pt x="99822" y="45974"/>
                      <a:pt x="101727" y="47879"/>
                      <a:pt x="104013" y="47879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>
              <a:grpSpLocks noChangeAspect="true"/>
            </p:cNvGrpSpPr>
            <p:nvPr/>
          </p:nvGrpSpPr>
          <p:grpSpPr>
            <a:xfrm rot="0">
              <a:off x="95129" y="484330"/>
              <a:ext cx="179113" cy="235118"/>
              <a:chOff x="0" y="0"/>
              <a:chExt cx="88405" cy="11604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88392" cy="115951"/>
              </a:xfrm>
              <a:custGeom>
                <a:avLst/>
                <a:gdLst/>
                <a:ahLst/>
                <a:cxnLst/>
                <a:rect r="r" b="b" t="t" l="l"/>
                <a:pathLst>
                  <a:path h="115951" w="88392">
                    <a:moveTo>
                      <a:pt x="43942" y="30988"/>
                    </a:moveTo>
                    <a:lnTo>
                      <a:pt x="57150" y="36957"/>
                    </a:lnTo>
                    <a:cubicBezTo>
                      <a:pt x="57150" y="51816"/>
                      <a:pt x="51181" y="57531"/>
                      <a:pt x="43942" y="57531"/>
                    </a:cubicBezTo>
                    <a:lnTo>
                      <a:pt x="30734" y="51562"/>
                    </a:lnTo>
                    <a:cubicBezTo>
                      <a:pt x="30734" y="36957"/>
                      <a:pt x="36703" y="30988"/>
                      <a:pt x="43942" y="30988"/>
                    </a:cubicBezTo>
                    <a:moveTo>
                      <a:pt x="43942" y="68834"/>
                    </a:moveTo>
                    <a:cubicBezTo>
                      <a:pt x="57404" y="68834"/>
                      <a:pt x="68453" y="57785"/>
                      <a:pt x="68453" y="44323"/>
                    </a:cubicBezTo>
                    <a:cubicBezTo>
                      <a:pt x="68453" y="30861"/>
                      <a:pt x="57404" y="19939"/>
                      <a:pt x="43942" y="19939"/>
                    </a:cubicBezTo>
                    <a:cubicBezTo>
                      <a:pt x="30480" y="19939"/>
                      <a:pt x="19558" y="30988"/>
                      <a:pt x="19558" y="44450"/>
                    </a:cubicBezTo>
                    <a:cubicBezTo>
                      <a:pt x="19558" y="57912"/>
                      <a:pt x="30353" y="68961"/>
                      <a:pt x="44069" y="68961"/>
                    </a:cubicBezTo>
                    <a:moveTo>
                      <a:pt x="44069" y="11303"/>
                    </a:moveTo>
                    <a:cubicBezTo>
                      <a:pt x="62230" y="11303"/>
                      <a:pt x="77089" y="26162"/>
                      <a:pt x="77089" y="44323"/>
                    </a:cubicBezTo>
                    <a:lnTo>
                      <a:pt x="75565" y="56007"/>
                    </a:lnTo>
                    <a:cubicBezTo>
                      <a:pt x="71247" y="63246"/>
                      <a:pt x="54991" y="86614"/>
                      <a:pt x="44450" y="101981"/>
                    </a:cubicBezTo>
                    <a:cubicBezTo>
                      <a:pt x="36195" y="90170"/>
                      <a:pt x="18161" y="64262"/>
                      <a:pt x="16383" y="61976"/>
                    </a:cubicBezTo>
                    <a:lnTo>
                      <a:pt x="10795" y="50546"/>
                    </a:lnTo>
                    <a:cubicBezTo>
                      <a:pt x="11049" y="26289"/>
                      <a:pt x="25908" y="11303"/>
                      <a:pt x="43942" y="11303"/>
                    </a:cubicBezTo>
                    <a:moveTo>
                      <a:pt x="7112" y="68072"/>
                    </a:moveTo>
                    <a:cubicBezTo>
                      <a:pt x="8255" y="69850"/>
                      <a:pt x="13208" y="77343"/>
                      <a:pt x="38100" y="112903"/>
                    </a:cubicBezTo>
                    <a:lnTo>
                      <a:pt x="38227" y="113030"/>
                    </a:lnTo>
                    <a:lnTo>
                      <a:pt x="42037" y="115951"/>
                    </a:lnTo>
                    <a:lnTo>
                      <a:pt x="48895" y="114808"/>
                    </a:lnTo>
                    <a:cubicBezTo>
                      <a:pt x="60706" y="97409"/>
                      <a:pt x="80899" y="68453"/>
                      <a:pt x="81661" y="67437"/>
                    </a:cubicBezTo>
                    <a:lnTo>
                      <a:pt x="81788" y="67183"/>
                    </a:lnTo>
                    <a:lnTo>
                      <a:pt x="88265" y="52197"/>
                    </a:lnTo>
                    <a:cubicBezTo>
                      <a:pt x="88392" y="19939"/>
                      <a:pt x="68707" y="0"/>
                      <a:pt x="44196" y="0"/>
                    </a:cubicBezTo>
                    <a:cubicBezTo>
                      <a:pt x="19685" y="0"/>
                      <a:pt x="0" y="19685"/>
                      <a:pt x="0" y="44196"/>
                    </a:cubicBezTo>
                    <a:lnTo>
                      <a:pt x="2413" y="60833"/>
                    </a:lnTo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69302" y="-47625"/>
              <a:ext cx="7555979" cy="3775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16"/>
                </a:lnSpc>
              </a:pPr>
              <a:r>
                <a:rPr lang="en-US" b="true" sz="1654" spc="246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PT. LAX TEKNOLOGI INDONESIA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41692" y="592066"/>
              <a:ext cx="55619" cy="1342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2061"/>
                </a:lnSpc>
              </a:pPr>
              <a:r>
                <a:rPr lang="en-US" sz="1158" spc="172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  <a:p>
              <a:pPr algn="just">
                <a:lnSpc>
                  <a:spcPts val="2061"/>
                </a:lnSpc>
              </a:pPr>
              <a:r>
                <a:rPr lang="en-US" sz="1158" spc="172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  <a:p>
              <a:pPr algn="just">
                <a:lnSpc>
                  <a:spcPts val="2061"/>
                </a:lnSpc>
              </a:pPr>
              <a:r>
                <a:rPr lang="en-US" sz="1158" spc="172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  <a:p>
              <a:pPr algn="just">
                <a:lnSpc>
                  <a:spcPts val="2061"/>
                </a:lnSpc>
              </a:pPr>
              <a:r>
                <a:rPr lang="en-US" sz="1158" spc="7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452314" y="474805"/>
              <a:ext cx="7306540" cy="7352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47"/>
                </a:lnSpc>
              </a:pPr>
              <a:r>
                <a:rPr lang="en-US" sz="115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: Ruko Aralia, Blok HY43 No.40,</a:t>
              </a:r>
            </a:p>
            <a:p>
              <a:pPr algn="l">
                <a:lnSpc>
                  <a:spcPts val="1447"/>
                </a:lnSpc>
              </a:pPr>
              <a:r>
                <a:rPr lang="en-US" sz="115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Pusaka Rakyat, Kec. Tarumajaya,</a:t>
              </a:r>
            </a:p>
            <a:p>
              <a:pPr algn="l">
                <a:lnSpc>
                  <a:spcPts val="1447"/>
                </a:lnSpc>
              </a:pPr>
              <a:r>
                <a:rPr lang="en-US" sz="115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Bekasi, Jawa Barat 17214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4272938" y="474805"/>
              <a:ext cx="3113326" cy="7352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47"/>
                </a:lnSpc>
              </a:pPr>
              <a:r>
                <a:rPr lang="en-US" sz="115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Marketing Office</a:t>
              </a:r>
            </a:p>
            <a:p>
              <a:pPr algn="l">
                <a:lnSpc>
                  <a:spcPts val="1447"/>
                </a:lnSpc>
              </a:pPr>
              <a:r>
                <a:rPr lang="en-US" sz="115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Jl. Angkasa No. 32 Blok A10</a:t>
              </a:r>
            </a:p>
            <a:p>
              <a:pPr algn="l">
                <a:lnSpc>
                  <a:spcPts val="1447"/>
                </a:lnSpc>
              </a:pPr>
              <a:r>
                <a:rPr lang="en-US" sz="115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Jakarta Pusat – Indonesia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452314" y="1289683"/>
              <a:ext cx="2948511" cy="647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92"/>
                </a:lnSpc>
              </a:pPr>
              <a:r>
                <a:rPr lang="en-US" sz="117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: https://lax.co.id/</a:t>
              </a:r>
            </a:p>
            <a:p>
              <a:pPr algn="l">
                <a:lnSpc>
                  <a:spcPts val="2092"/>
                </a:lnSpc>
              </a:pPr>
              <a:r>
                <a:rPr lang="en-US" sz="117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: info@lax.co.id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2698991" y="2455451"/>
            <a:ext cx="3191470" cy="351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6"/>
              </a:lnSpc>
            </a:pPr>
            <a:r>
              <a:rPr lang="en-US" b="true" sz="2305" spc="1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WWW.LAX.CO.ID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DAGzaNICLt8</dc:identifier>
  <dcterms:modified xsi:type="dcterms:W3CDTF">2011-08-01T06:04:30Z</dcterms:modified>
  <cp:revision>1</cp:revision>
  <dc:title>LTI - MONITOREAL PRESENTATION</dc:title>
</cp:coreProperties>
</file>