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6858000" cy="9144000"/>
  <p:embeddedFontLst>
    <p:embeddedFont>
      <p:font typeface="Anton" pitchFamily="2" charset="77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Montserrat" pitchFamily="2" charset="77"/>
      <p:regular r:id="rId26"/>
      <p:bold r:id="rId27"/>
      <p:italic r:id="rId28"/>
      <p:boldItalic r:id="rId29"/>
    </p:embeddedFont>
    <p:embeddedFont>
      <p:font typeface="Montserrat Bold" pitchFamily="2" charset="77"/>
      <p:regular r:id="rId30"/>
      <p:bold r:id="rId31"/>
    </p:embeddedFont>
    <p:embeddedFont>
      <p:font typeface="Montserrat Bold Italics" pitchFamily="2" charset="77"/>
      <p:regular r:id="rId32"/>
      <p:bold r:id="rId33"/>
      <p:italic r:id="rId34"/>
      <p:boldItalic r:id="rId35"/>
    </p:embeddedFont>
    <p:embeddedFont>
      <p:font typeface="Montserrat Italics" pitchFamily="2" charset="77"/>
      <p:regular r:id="rId36"/>
      <p:italic r:id="rId37"/>
    </p:embeddedFont>
    <p:embeddedFont>
      <p:font typeface="Montserrat Ultra-Bold" pitchFamily="2" charset="77"/>
      <p:regular r:id="rId38"/>
      <p:bold r:id="rId39"/>
    </p:embeddedFont>
    <p:embeddedFont>
      <p:font typeface="Poppins" pitchFamily="2" charset="77"/>
      <p:regular r:id="rId40"/>
      <p:bold r:id="rId41"/>
      <p:italic r:id="rId42"/>
      <p:boldItalic r:id="rId43"/>
    </p:embeddedFont>
    <p:embeddedFont>
      <p:font typeface="Poppins Bold" pitchFamily="2" charset="77"/>
      <p:regular r:id="rId44"/>
      <p:bold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26" autoAdjust="0"/>
  </p:normalViewPr>
  <p:slideViewPr>
    <p:cSldViewPr>
      <p:cViewPr varScale="1">
        <p:scale>
          <a:sx n="69" d="100"/>
          <a:sy n="69" d="100"/>
        </p:scale>
        <p:origin x="256" y="5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font" Target="fonts/font22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9.fntdata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font" Target="fonts/font2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4" Type="http://schemas.openxmlformats.org/officeDocument/2006/relationships/font" Target="fonts/font2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font" Target="fonts/font23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2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7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0.pn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6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2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5.png"/><Relationship Id="rId5" Type="http://schemas.openxmlformats.org/officeDocument/2006/relationships/image" Target="../media/image31.png"/><Relationship Id="rId10" Type="http://schemas.openxmlformats.org/officeDocument/2006/relationships/image" Target="../media/image4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3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41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44.png"/><Relationship Id="rId7" Type="http://schemas.openxmlformats.org/officeDocument/2006/relationships/image" Target="../media/image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svg"/><Relationship Id="rId11" Type="http://schemas.openxmlformats.org/officeDocument/2006/relationships/image" Target="../media/image5.png"/><Relationship Id="rId5" Type="http://schemas.openxmlformats.org/officeDocument/2006/relationships/image" Target="../media/image46.png"/><Relationship Id="rId10" Type="http://schemas.openxmlformats.org/officeDocument/2006/relationships/image" Target="../media/image49.svg"/><Relationship Id="rId4" Type="http://schemas.openxmlformats.org/officeDocument/2006/relationships/image" Target="../media/image45.png"/><Relationship Id="rId9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5.png"/><Relationship Id="rId7" Type="http://schemas.openxmlformats.org/officeDocument/2006/relationships/image" Target="../media/image68.sv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svg"/><Relationship Id="rId4" Type="http://schemas.openxmlformats.org/officeDocument/2006/relationships/image" Target="../media/image65.png"/><Relationship Id="rId9" Type="http://schemas.openxmlformats.org/officeDocument/2006/relationships/image" Target="../media/image70.sv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9362341" y="1530481"/>
            <a:ext cx="10565453" cy="7285864"/>
            <a:chOff x="0" y="0"/>
            <a:chExt cx="2782671" cy="19189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82671" cy="1918911"/>
            </a:xfrm>
            <a:custGeom>
              <a:avLst/>
              <a:gdLst/>
              <a:ahLst/>
              <a:cxnLst/>
              <a:rect l="l" t="t" r="r" b="b"/>
              <a:pathLst>
                <a:path w="2782671" h="1918911">
                  <a:moveTo>
                    <a:pt x="0" y="0"/>
                  </a:moveTo>
                  <a:lnTo>
                    <a:pt x="2782671" y="0"/>
                  </a:lnTo>
                  <a:lnTo>
                    <a:pt x="2782671" y="1918911"/>
                  </a:lnTo>
                  <a:lnTo>
                    <a:pt x="0" y="1918911"/>
                  </a:lnTo>
                  <a:close/>
                </a:path>
              </a:pathLst>
            </a:custGeom>
            <a:gradFill rotWithShape="1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782671" cy="1957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002136" y="-109314"/>
            <a:ext cx="7285864" cy="10565453"/>
          </a:xfrm>
          <a:custGeom>
            <a:avLst/>
            <a:gdLst/>
            <a:ahLst/>
            <a:cxnLst/>
            <a:rect l="l" t="t" r="r" b="b"/>
            <a:pathLst>
              <a:path w="7285864" h="10565453">
                <a:moveTo>
                  <a:pt x="0" y="0"/>
                </a:moveTo>
                <a:lnTo>
                  <a:pt x="7285864" y="0"/>
                </a:lnTo>
                <a:lnTo>
                  <a:pt x="7285864" y="10565453"/>
                </a:lnTo>
                <a:lnTo>
                  <a:pt x="0" y="10565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t="-8503" r="-69675" b="-850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808646" y="954716"/>
            <a:ext cx="12024397" cy="14209037"/>
          </a:xfrm>
          <a:custGeom>
            <a:avLst/>
            <a:gdLst/>
            <a:ahLst/>
            <a:cxnLst/>
            <a:rect l="l" t="t" r="r" b="b"/>
            <a:pathLst>
              <a:path w="12024397" h="14209037">
                <a:moveTo>
                  <a:pt x="0" y="0"/>
                </a:moveTo>
                <a:lnTo>
                  <a:pt x="12024397" y="0"/>
                </a:lnTo>
                <a:lnTo>
                  <a:pt x="12024397" y="14209037"/>
                </a:lnTo>
                <a:lnTo>
                  <a:pt x="0" y="142090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525583" y="6056841"/>
            <a:ext cx="4307460" cy="4644162"/>
          </a:xfrm>
          <a:custGeom>
            <a:avLst/>
            <a:gdLst/>
            <a:ahLst/>
            <a:cxnLst/>
            <a:rect l="l" t="t" r="r" b="b"/>
            <a:pathLst>
              <a:path w="4307460" h="4644162">
                <a:moveTo>
                  <a:pt x="0" y="0"/>
                </a:moveTo>
                <a:lnTo>
                  <a:pt x="4307460" y="0"/>
                </a:lnTo>
                <a:lnTo>
                  <a:pt x="4307460" y="4644162"/>
                </a:lnTo>
                <a:lnTo>
                  <a:pt x="0" y="46441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6503826" y="527510"/>
            <a:ext cx="755474" cy="1669070"/>
          </a:xfrm>
          <a:custGeom>
            <a:avLst/>
            <a:gdLst/>
            <a:ahLst/>
            <a:cxnLst/>
            <a:rect l="l" t="t" r="r" b="b"/>
            <a:pathLst>
              <a:path w="755474" h="1669070">
                <a:moveTo>
                  <a:pt x="0" y="0"/>
                </a:moveTo>
                <a:lnTo>
                  <a:pt x="755474" y="0"/>
                </a:lnTo>
                <a:lnTo>
                  <a:pt x="755474" y="1669071"/>
                </a:lnTo>
                <a:lnTo>
                  <a:pt x="0" y="16690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28700" y="954716"/>
            <a:ext cx="1274012" cy="872167"/>
          </a:xfrm>
          <a:custGeom>
            <a:avLst/>
            <a:gdLst/>
            <a:ahLst/>
            <a:cxnLst/>
            <a:rect l="l" t="t" r="r" b="b"/>
            <a:pathLst>
              <a:path w="1274012" h="872167">
                <a:moveTo>
                  <a:pt x="0" y="0"/>
                </a:moveTo>
                <a:lnTo>
                  <a:pt x="1274012" y="0"/>
                </a:lnTo>
                <a:lnTo>
                  <a:pt x="1274012" y="872167"/>
                </a:lnTo>
                <a:lnTo>
                  <a:pt x="0" y="8721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936831" y="3359660"/>
            <a:ext cx="8574406" cy="2398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87"/>
              </a:lnSpc>
            </a:pPr>
            <a:r>
              <a:rPr lang="en-US" sz="9287" b="1" spc="-464">
                <a:solidFill>
                  <a:srgbClr val="1A1A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MAKE </a:t>
            </a:r>
            <a:r>
              <a:rPr lang="en-US" sz="9287" b="1" spc="-464">
                <a:solidFill>
                  <a:srgbClr val="004AAD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SMART</a:t>
            </a:r>
            <a:r>
              <a:rPr lang="en-US" sz="9287" b="1" spc="-464">
                <a:solidFill>
                  <a:srgbClr val="1A1A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 SECURITY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6831" y="5825453"/>
            <a:ext cx="9743629" cy="578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28"/>
              </a:lnSpc>
            </a:pPr>
            <a:r>
              <a:rPr lang="en-US" sz="3377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Dengan FLEXi SP3 dan Protegus 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9229725"/>
            <a:ext cx="3816855" cy="230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52"/>
              </a:lnSpc>
            </a:pPr>
            <a:r>
              <a:rPr lang="en-US" sz="1322" b="1" i="1">
                <a:solidFill>
                  <a:srgbClr val="000000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© 2025 PT. LAX TEKNOLOGI INDONESIA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DE0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444863"/>
          </a:xfrm>
          <a:custGeom>
            <a:avLst/>
            <a:gdLst/>
            <a:ahLst/>
            <a:cxnLst/>
            <a:rect l="l" t="t" r="r" b="b"/>
            <a:pathLst>
              <a:path w="18288000" h="10444863">
                <a:moveTo>
                  <a:pt x="0" y="0"/>
                </a:moveTo>
                <a:lnTo>
                  <a:pt x="18288000" y="0"/>
                </a:lnTo>
                <a:lnTo>
                  <a:pt x="18288000" y="10444863"/>
                </a:lnTo>
                <a:lnTo>
                  <a:pt x="0" y="10444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t="-7123" b="-712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700404" y="254010"/>
            <a:ext cx="558896" cy="1234769"/>
          </a:xfrm>
          <a:custGeom>
            <a:avLst/>
            <a:gdLst/>
            <a:ahLst/>
            <a:cxnLst/>
            <a:rect l="l" t="t" r="r" b="b"/>
            <a:pathLst>
              <a:path w="558896" h="1234769">
                <a:moveTo>
                  <a:pt x="0" y="0"/>
                </a:moveTo>
                <a:lnTo>
                  <a:pt x="558896" y="0"/>
                </a:lnTo>
                <a:lnTo>
                  <a:pt x="558896" y="1234770"/>
                </a:lnTo>
                <a:lnTo>
                  <a:pt x="0" y="1234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8700" y="706088"/>
            <a:ext cx="942507" cy="645225"/>
          </a:xfrm>
          <a:custGeom>
            <a:avLst/>
            <a:gdLst/>
            <a:ahLst/>
            <a:cxnLst/>
            <a:rect l="l" t="t" r="r" b="b"/>
            <a:pathLst>
              <a:path w="942507" h="645225">
                <a:moveTo>
                  <a:pt x="0" y="0"/>
                </a:moveTo>
                <a:lnTo>
                  <a:pt x="942507" y="0"/>
                </a:lnTo>
                <a:lnTo>
                  <a:pt x="942507" y="645224"/>
                </a:lnTo>
                <a:lnTo>
                  <a:pt x="0" y="6452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9" r="-69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322020" y="6657165"/>
            <a:ext cx="9643960" cy="4093574"/>
          </a:xfrm>
          <a:custGeom>
            <a:avLst/>
            <a:gdLst/>
            <a:ahLst/>
            <a:cxnLst/>
            <a:rect l="l" t="t" r="r" b="b"/>
            <a:pathLst>
              <a:path w="9643960" h="4093574">
                <a:moveTo>
                  <a:pt x="0" y="0"/>
                </a:moveTo>
                <a:lnTo>
                  <a:pt x="9643960" y="0"/>
                </a:lnTo>
                <a:lnTo>
                  <a:pt x="9643960" y="4093574"/>
                </a:lnTo>
                <a:lnTo>
                  <a:pt x="0" y="40935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135587"/>
            </a:stretch>
          </a:blipFill>
        </p:spPr>
      </p:sp>
      <p:sp>
        <p:nvSpPr>
          <p:cNvPr id="6" name="Freeform 6"/>
          <p:cNvSpPr/>
          <p:nvPr/>
        </p:nvSpPr>
        <p:spPr>
          <a:xfrm rot="-1996048">
            <a:off x="5996936" y="4848055"/>
            <a:ext cx="5822041" cy="6332001"/>
          </a:xfrm>
          <a:custGeom>
            <a:avLst/>
            <a:gdLst/>
            <a:ahLst/>
            <a:cxnLst/>
            <a:rect l="l" t="t" r="r" b="b"/>
            <a:pathLst>
              <a:path w="5822041" h="6332001">
                <a:moveTo>
                  <a:pt x="0" y="0"/>
                </a:moveTo>
                <a:lnTo>
                  <a:pt x="5822040" y="0"/>
                </a:lnTo>
                <a:lnTo>
                  <a:pt x="5822040" y="6332000"/>
                </a:lnTo>
                <a:lnTo>
                  <a:pt x="0" y="6332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400000">
            <a:off x="1594000" y="6761794"/>
            <a:ext cx="2606887" cy="3470066"/>
          </a:xfrm>
          <a:custGeom>
            <a:avLst/>
            <a:gdLst/>
            <a:ahLst/>
            <a:cxnLst/>
            <a:rect l="l" t="t" r="r" b="b"/>
            <a:pathLst>
              <a:path w="2606887" h="3470066">
                <a:moveTo>
                  <a:pt x="0" y="0"/>
                </a:moveTo>
                <a:lnTo>
                  <a:pt x="2606887" y="0"/>
                </a:lnTo>
                <a:lnTo>
                  <a:pt x="2606887" y="3470065"/>
                </a:lnTo>
                <a:lnTo>
                  <a:pt x="0" y="347006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AutoShape 8"/>
          <p:cNvSpPr/>
          <p:nvPr/>
        </p:nvSpPr>
        <p:spPr>
          <a:xfrm>
            <a:off x="1373117" y="8040957"/>
            <a:ext cx="3048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TextBox 9"/>
          <p:cNvSpPr txBox="1"/>
          <p:nvPr/>
        </p:nvSpPr>
        <p:spPr>
          <a:xfrm>
            <a:off x="1373117" y="7640539"/>
            <a:ext cx="3048652" cy="207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9"/>
              </a:lnSpc>
              <a:spcBef>
                <a:spcPct val="0"/>
              </a:spcBef>
            </a:pPr>
            <a:r>
              <a:rPr lang="en-US" sz="1579" b="1" spc="-78">
                <a:solidFill>
                  <a:srgbClr val="00000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2G+WiFi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95801" y="8251811"/>
            <a:ext cx="2603285" cy="31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0"/>
              </a:lnSpc>
              <a:spcBef>
                <a:spcPct val="0"/>
              </a:spcBef>
            </a:pPr>
            <a:r>
              <a:rPr lang="en-US" sz="124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An economical but also reliable modification of FLEXi SP3.</a:t>
            </a:r>
          </a:p>
        </p:txBody>
      </p:sp>
      <p:sp>
        <p:nvSpPr>
          <p:cNvPr id="11" name="Freeform 11"/>
          <p:cNvSpPr/>
          <p:nvPr/>
        </p:nvSpPr>
        <p:spPr>
          <a:xfrm>
            <a:off x="2490463" y="8634517"/>
            <a:ext cx="813961" cy="813961"/>
          </a:xfrm>
          <a:custGeom>
            <a:avLst/>
            <a:gdLst/>
            <a:ahLst/>
            <a:cxnLst/>
            <a:rect l="l" t="t" r="r" b="b"/>
            <a:pathLst>
              <a:path w="813961" h="813961">
                <a:moveTo>
                  <a:pt x="0" y="0"/>
                </a:moveTo>
                <a:lnTo>
                  <a:pt x="813961" y="0"/>
                </a:lnTo>
                <a:lnTo>
                  <a:pt x="813961" y="813961"/>
                </a:lnTo>
                <a:lnTo>
                  <a:pt x="0" y="81396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5400000">
            <a:off x="1653961" y="2603363"/>
            <a:ext cx="3776702" cy="5027224"/>
          </a:xfrm>
          <a:custGeom>
            <a:avLst/>
            <a:gdLst/>
            <a:ahLst/>
            <a:cxnLst/>
            <a:rect l="l" t="t" r="r" b="b"/>
            <a:pathLst>
              <a:path w="3776702" h="5027224">
                <a:moveTo>
                  <a:pt x="0" y="0"/>
                </a:moveTo>
                <a:lnTo>
                  <a:pt x="3776702" y="0"/>
                </a:lnTo>
                <a:lnTo>
                  <a:pt x="3776702" y="5027224"/>
                </a:lnTo>
                <a:lnTo>
                  <a:pt x="0" y="50272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AutoShape 13"/>
          <p:cNvSpPr/>
          <p:nvPr/>
        </p:nvSpPr>
        <p:spPr>
          <a:xfrm>
            <a:off x="1346497" y="4696649"/>
            <a:ext cx="4391630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Freeform 14"/>
          <p:cNvSpPr/>
          <p:nvPr/>
        </p:nvSpPr>
        <p:spPr>
          <a:xfrm>
            <a:off x="2639107" y="3236420"/>
            <a:ext cx="678857" cy="678857"/>
          </a:xfrm>
          <a:custGeom>
            <a:avLst/>
            <a:gdLst/>
            <a:ahLst/>
            <a:cxnLst/>
            <a:rect l="l" t="t" r="r" b="b"/>
            <a:pathLst>
              <a:path w="678857" h="678857">
                <a:moveTo>
                  <a:pt x="0" y="0"/>
                </a:moveTo>
                <a:lnTo>
                  <a:pt x="678858" y="0"/>
                </a:lnTo>
                <a:lnTo>
                  <a:pt x="678858" y="678858"/>
                </a:lnTo>
                <a:lnTo>
                  <a:pt x="0" y="678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542312" y="3236420"/>
            <a:ext cx="672000" cy="678857"/>
          </a:xfrm>
          <a:custGeom>
            <a:avLst/>
            <a:gdLst/>
            <a:ahLst/>
            <a:cxnLst/>
            <a:rect l="l" t="t" r="r" b="b"/>
            <a:pathLst>
              <a:path w="672000" h="678857">
                <a:moveTo>
                  <a:pt x="0" y="0"/>
                </a:moveTo>
                <a:lnTo>
                  <a:pt x="672000" y="0"/>
                </a:lnTo>
                <a:lnTo>
                  <a:pt x="672000" y="678858"/>
                </a:lnTo>
                <a:lnTo>
                  <a:pt x="0" y="678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698737" y="4191503"/>
            <a:ext cx="3860599" cy="260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0"/>
              </a:lnSpc>
              <a:spcBef>
                <a:spcPct val="0"/>
              </a:spcBef>
            </a:pPr>
            <a:r>
              <a:rPr lang="en-US" sz="2000" b="1" spc="-100">
                <a:solidFill>
                  <a:srgbClr val="00000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4G+WiFi &amp; 4G+Ethernet,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980728" y="4968112"/>
            <a:ext cx="3296617" cy="1344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0"/>
              </a:lnSpc>
              <a:spcBef>
                <a:spcPct val="0"/>
              </a:spcBef>
            </a:pPr>
            <a:r>
              <a:rPr lang="en-US" sz="157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FLEXi dapat dipesan dengan modem 4G dan modul komunikasi Wi-Fi atau Ethernet, yang dapat digunakan sebagai komunikator utama, sementara komunikator seluler berfungsi sebagai komunikator cadangan.</a:t>
            </a:r>
          </a:p>
        </p:txBody>
      </p:sp>
      <p:sp>
        <p:nvSpPr>
          <p:cNvPr id="18" name="Freeform 18"/>
          <p:cNvSpPr/>
          <p:nvPr/>
        </p:nvSpPr>
        <p:spPr>
          <a:xfrm rot="-5400000">
            <a:off x="12857337" y="2603363"/>
            <a:ext cx="3776702" cy="5027224"/>
          </a:xfrm>
          <a:custGeom>
            <a:avLst/>
            <a:gdLst/>
            <a:ahLst/>
            <a:cxnLst/>
            <a:rect l="l" t="t" r="r" b="b"/>
            <a:pathLst>
              <a:path w="3776702" h="5027224">
                <a:moveTo>
                  <a:pt x="0" y="0"/>
                </a:moveTo>
                <a:lnTo>
                  <a:pt x="3776702" y="0"/>
                </a:lnTo>
                <a:lnTo>
                  <a:pt x="3776702" y="5027224"/>
                </a:lnTo>
                <a:lnTo>
                  <a:pt x="0" y="50272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9" name="AutoShape 19"/>
          <p:cNvSpPr/>
          <p:nvPr/>
        </p:nvSpPr>
        <p:spPr>
          <a:xfrm>
            <a:off x="12512407" y="4696649"/>
            <a:ext cx="441596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Freeform 20"/>
          <p:cNvSpPr/>
          <p:nvPr/>
        </p:nvSpPr>
        <p:spPr>
          <a:xfrm>
            <a:off x="13979272" y="3228624"/>
            <a:ext cx="672000" cy="678857"/>
          </a:xfrm>
          <a:custGeom>
            <a:avLst/>
            <a:gdLst/>
            <a:ahLst/>
            <a:cxnLst/>
            <a:rect l="l" t="t" r="r" b="b"/>
            <a:pathLst>
              <a:path w="672000" h="678857">
                <a:moveTo>
                  <a:pt x="0" y="0"/>
                </a:moveTo>
                <a:lnTo>
                  <a:pt x="672000" y="0"/>
                </a:lnTo>
                <a:lnTo>
                  <a:pt x="672000" y="678857"/>
                </a:lnTo>
                <a:lnTo>
                  <a:pt x="0" y="67885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4745688" y="3228624"/>
            <a:ext cx="678857" cy="678857"/>
          </a:xfrm>
          <a:custGeom>
            <a:avLst/>
            <a:gdLst/>
            <a:ahLst/>
            <a:cxnLst/>
            <a:rect l="l" t="t" r="r" b="b"/>
            <a:pathLst>
              <a:path w="678857" h="678857">
                <a:moveTo>
                  <a:pt x="0" y="0"/>
                </a:moveTo>
                <a:lnTo>
                  <a:pt x="678857" y="0"/>
                </a:lnTo>
                <a:lnTo>
                  <a:pt x="678857" y="678857"/>
                </a:lnTo>
                <a:lnTo>
                  <a:pt x="0" y="67885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3099028" y="4968112"/>
            <a:ext cx="3293320" cy="1344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70"/>
              </a:lnSpc>
              <a:spcBef>
                <a:spcPct val="0"/>
              </a:spcBef>
            </a:pPr>
            <a:r>
              <a:rPr lang="en-US" sz="157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Tidak perlu memasang kabel internet untuk terhubung ke router. Versi WiFi dari FLEXi SP3 siap digunakan langsung dari kotak, sedangkan versi ethernet akan memastikan pengiriman pesan yang andal.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815389" y="4191503"/>
            <a:ext cx="3860599" cy="260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0"/>
              </a:lnSpc>
              <a:spcBef>
                <a:spcPct val="0"/>
              </a:spcBef>
            </a:pPr>
            <a:r>
              <a:rPr lang="en-US" sz="2000" b="1" spc="-100">
                <a:solidFill>
                  <a:srgbClr val="00000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Only WiFi &amp; Only Ethernet</a:t>
            </a:r>
          </a:p>
        </p:txBody>
      </p:sp>
      <p:sp>
        <p:nvSpPr>
          <p:cNvPr id="24" name="Freeform 24"/>
          <p:cNvSpPr/>
          <p:nvPr/>
        </p:nvSpPr>
        <p:spPr>
          <a:xfrm>
            <a:off x="14070755" y="7420765"/>
            <a:ext cx="1749089" cy="2152123"/>
          </a:xfrm>
          <a:custGeom>
            <a:avLst/>
            <a:gdLst/>
            <a:ahLst/>
            <a:cxnLst/>
            <a:rect l="l" t="t" r="r" b="b"/>
            <a:pathLst>
              <a:path w="1749089" h="2152123">
                <a:moveTo>
                  <a:pt x="0" y="0"/>
                </a:moveTo>
                <a:lnTo>
                  <a:pt x="1749090" y="0"/>
                </a:lnTo>
                <a:lnTo>
                  <a:pt x="1749090" y="2152123"/>
                </a:lnTo>
                <a:lnTo>
                  <a:pt x="0" y="215212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25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4856797" y="1507830"/>
            <a:ext cx="8574406" cy="1123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75"/>
              </a:lnSpc>
            </a:pPr>
            <a:r>
              <a:rPr lang="en-US" sz="7500" b="1" spc="-112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Modifications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DE0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525583" y="-190131"/>
            <a:ext cx="4762417" cy="10731249"/>
            <a:chOff x="0" y="0"/>
            <a:chExt cx="1254299" cy="28263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4299" cy="2826337"/>
            </a:xfrm>
            <a:custGeom>
              <a:avLst/>
              <a:gdLst/>
              <a:ahLst/>
              <a:cxnLst/>
              <a:rect l="l" t="t" r="r" b="b"/>
              <a:pathLst>
                <a:path w="1254299" h="2826337">
                  <a:moveTo>
                    <a:pt x="0" y="0"/>
                  </a:moveTo>
                  <a:lnTo>
                    <a:pt x="1254299" y="0"/>
                  </a:lnTo>
                  <a:lnTo>
                    <a:pt x="1254299" y="2826337"/>
                  </a:lnTo>
                  <a:lnTo>
                    <a:pt x="0" y="282633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1254299" cy="27882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0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170497" y="0"/>
            <a:ext cx="13696080" cy="10272060"/>
          </a:xfrm>
          <a:custGeom>
            <a:avLst/>
            <a:gdLst/>
            <a:ahLst/>
            <a:cxnLst/>
            <a:rect l="l" t="t" r="r" b="b"/>
            <a:pathLst>
              <a:path w="13696080" h="10272060">
                <a:moveTo>
                  <a:pt x="0" y="0"/>
                </a:moveTo>
                <a:lnTo>
                  <a:pt x="13696080" y="0"/>
                </a:lnTo>
                <a:lnTo>
                  <a:pt x="13696080" y="10272060"/>
                </a:lnTo>
                <a:lnTo>
                  <a:pt x="0" y="102720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144000" y="823629"/>
            <a:ext cx="8763420" cy="9448431"/>
          </a:xfrm>
          <a:custGeom>
            <a:avLst/>
            <a:gdLst/>
            <a:ahLst/>
            <a:cxnLst/>
            <a:rect l="l" t="t" r="r" b="b"/>
            <a:pathLst>
              <a:path w="8763420" h="9448431">
                <a:moveTo>
                  <a:pt x="0" y="0"/>
                </a:moveTo>
                <a:lnTo>
                  <a:pt x="8763420" y="0"/>
                </a:lnTo>
                <a:lnTo>
                  <a:pt x="8763420" y="9448431"/>
                </a:lnTo>
                <a:lnTo>
                  <a:pt x="0" y="94484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700404" y="254010"/>
            <a:ext cx="558896" cy="1234769"/>
          </a:xfrm>
          <a:custGeom>
            <a:avLst/>
            <a:gdLst/>
            <a:ahLst/>
            <a:cxnLst/>
            <a:rect l="l" t="t" r="r" b="b"/>
            <a:pathLst>
              <a:path w="558896" h="1234769">
                <a:moveTo>
                  <a:pt x="0" y="0"/>
                </a:moveTo>
                <a:lnTo>
                  <a:pt x="558896" y="0"/>
                </a:lnTo>
                <a:lnTo>
                  <a:pt x="558896" y="1234770"/>
                </a:lnTo>
                <a:lnTo>
                  <a:pt x="0" y="12347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28700" y="706088"/>
            <a:ext cx="942507" cy="645225"/>
          </a:xfrm>
          <a:custGeom>
            <a:avLst/>
            <a:gdLst/>
            <a:ahLst/>
            <a:cxnLst/>
            <a:rect l="l" t="t" r="r" b="b"/>
            <a:pathLst>
              <a:path w="942507" h="645225">
                <a:moveTo>
                  <a:pt x="0" y="0"/>
                </a:moveTo>
                <a:lnTo>
                  <a:pt x="942507" y="0"/>
                </a:lnTo>
                <a:lnTo>
                  <a:pt x="942507" y="645224"/>
                </a:lnTo>
                <a:lnTo>
                  <a:pt x="0" y="6452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9" r="-69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28700" y="1982574"/>
            <a:ext cx="8574406" cy="223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75"/>
              </a:lnSpc>
            </a:pPr>
            <a:r>
              <a:rPr lang="en-US" sz="7500" b="1" spc="-112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Security control panel FLEXi SP3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4880786"/>
            <a:ext cx="8115300" cy="3625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9696" lvl="1" indent="-259848" algn="l">
              <a:lnSpc>
                <a:spcPts val="2407"/>
              </a:lnSpc>
              <a:buFont typeface="Arial"/>
              <a:buChar char="•"/>
            </a:pPr>
            <a:r>
              <a:rPr lang="en-US" sz="240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10 zones (20 ATZ zones)</a:t>
            </a:r>
          </a:p>
          <a:p>
            <a:pPr marL="519696" lvl="1" indent="-259848" algn="l">
              <a:lnSpc>
                <a:spcPts val="2407"/>
              </a:lnSpc>
              <a:buFont typeface="Arial"/>
              <a:buChar char="•"/>
            </a:pPr>
            <a:r>
              <a:rPr lang="en-US" sz="240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up to 32 wired and wireless zones</a:t>
            </a:r>
          </a:p>
          <a:p>
            <a:pPr marL="519696" lvl="1" indent="-259848" algn="l">
              <a:lnSpc>
                <a:spcPts val="2407"/>
              </a:lnSpc>
              <a:buFont typeface="Arial"/>
              <a:buChar char="•"/>
            </a:pPr>
            <a:r>
              <a:rPr lang="en-US" sz="240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 OC type switch outputs, expandable to 16</a:t>
            </a:r>
          </a:p>
          <a:p>
            <a:pPr marL="519696" lvl="1" indent="-259848" algn="l">
              <a:lnSpc>
                <a:spcPts val="2407"/>
              </a:lnSpc>
              <a:buFont typeface="Arial"/>
              <a:buChar char="•"/>
            </a:pPr>
            <a:r>
              <a:rPr lang="en-US" sz="240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40 users</a:t>
            </a:r>
          </a:p>
          <a:p>
            <a:pPr marL="519696" lvl="1" indent="-259848" algn="l">
              <a:lnSpc>
                <a:spcPts val="2407"/>
              </a:lnSpc>
              <a:buFont typeface="Arial"/>
              <a:buChar char="•"/>
            </a:pPr>
            <a:r>
              <a:rPr lang="en-US" sz="240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8 keypads</a:t>
            </a:r>
          </a:p>
          <a:p>
            <a:pPr marL="519696" lvl="1" indent="-259848" algn="l">
              <a:lnSpc>
                <a:spcPts val="2407"/>
              </a:lnSpc>
              <a:buFont typeface="Arial"/>
              <a:buChar char="•"/>
            </a:pPr>
            <a:r>
              <a:rPr lang="en-US" sz="240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8 areas</a:t>
            </a:r>
          </a:p>
          <a:p>
            <a:pPr marL="519696" lvl="1" indent="-259848" algn="l">
              <a:lnSpc>
                <a:spcPts val="2407"/>
              </a:lnSpc>
              <a:buFont typeface="Arial"/>
              <a:buChar char="•"/>
            </a:pPr>
            <a:r>
              <a:rPr lang="en-US" sz="240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8 temperature sensors</a:t>
            </a:r>
          </a:p>
          <a:p>
            <a:pPr marL="519696" lvl="1" indent="-259848" algn="l">
              <a:lnSpc>
                <a:spcPts val="2407"/>
              </a:lnSpc>
              <a:buFont typeface="Arial"/>
              <a:buChar char="•"/>
            </a:pPr>
            <a:r>
              <a:rPr lang="en-US" sz="240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independent Internet and mobile communicators</a:t>
            </a:r>
          </a:p>
          <a:p>
            <a:pPr marL="519696" lvl="1" indent="-259848" algn="l">
              <a:lnSpc>
                <a:spcPts val="2407"/>
              </a:lnSpc>
              <a:buFont typeface="Arial"/>
              <a:buChar char="•"/>
            </a:pPr>
            <a:r>
              <a:rPr lang="en-US" sz="240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Messaging to CMS and Protegus mobile application</a:t>
            </a:r>
          </a:p>
          <a:p>
            <a:pPr marL="519696" lvl="1" indent="-259848" algn="l">
              <a:lnSpc>
                <a:spcPts val="2407"/>
              </a:lnSpc>
              <a:buFont typeface="Arial"/>
              <a:buChar char="•"/>
            </a:pPr>
            <a:r>
              <a:rPr lang="en-US" sz="240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Remotely configuration and via USB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DE0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35896" y="0"/>
            <a:ext cx="14352104" cy="10287000"/>
          </a:xfrm>
          <a:custGeom>
            <a:avLst/>
            <a:gdLst/>
            <a:ahLst/>
            <a:cxnLst/>
            <a:rect l="l" t="t" r="r" b="b"/>
            <a:pathLst>
              <a:path w="14352104" h="10287000">
                <a:moveTo>
                  <a:pt x="0" y="0"/>
                </a:moveTo>
                <a:lnTo>
                  <a:pt x="14352104" y="0"/>
                </a:lnTo>
                <a:lnTo>
                  <a:pt x="1435210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301" r="-59585" b="-9734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3941" y="1470435"/>
            <a:ext cx="13702173" cy="8302215"/>
          </a:xfrm>
          <a:custGeom>
            <a:avLst/>
            <a:gdLst/>
            <a:ahLst/>
            <a:cxnLst/>
            <a:rect l="l" t="t" r="r" b="b"/>
            <a:pathLst>
              <a:path w="13702173" h="8302215">
                <a:moveTo>
                  <a:pt x="0" y="0"/>
                </a:moveTo>
                <a:lnTo>
                  <a:pt x="13702173" y="0"/>
                </a:lnTo>
                <a:lnTo>
                  <a:pt x="13702173" y="8302215"/>
                </a:lnTo>
                <a:lnTo>
                  <a:pt x="0" y="83022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1971207" y="4506061"/>
            <a:ext cx="12523541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>
            <a:off x="11140177" y="1963524"/>
            <a:ext cx="8131874" cy="8743950"/>
          </a:xfrm>
          <a:custGeom>
            <a:avLst/>
            <a:gdLst/>
            <a:ahLst/>
            <a:cxnLst/>
            <a:rect l="l" t="t" r="r" b="b"/>
            <a:pathLst>
              <a:path w="8131874" h="8743950">
                <a:moveTo>
                  <a:pt x="0" y="0"/>
                </a:moveTo>
                <a:lnTo>
                  <a:pt x="8131873" y="0"/>
                </a:lnTo>
                <a:lnTo>
                  <a:pt x="8131873" y="8743950"/>
                </a:lnTo>
                <a:lnTo>
                  <a:pt x="0" y="87439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700404" y="254010"/>
            <a:ext cx="558896" cy="1234769"/>
          </a:xfrm>
          <a:custGeom>
            <a:avLst/>
            <a:gdLst/>
            <a:ahLst/>
            <a:cxnLst/>
            <a:rect l="l" t="t" r="r" b="b"/>
            <a:pathLst>
              <a:path w="558896" h="1234769">
                <a:moveTo>
                  <a:pt x="0" y="0"/>
                </a:moveTo>
                <a:lnTo>
                  <a:pt x="558896" y="0"/>
                </a:lnTo>
                <a:lnTo>
                  <a:pt x="558896" y="1234770"/>
                </a:lnTo>
                <a:lnTo>
                  <a:pt x="0" y="12347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973084" y="2937953"/>
            <a:ext cx="9925727" cy="805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5"/>
              </a:lnSpc>
            </a:pPr>
            <a:r>
              <a:rPr lang="en-US" sz="5346" b="1" spc="-8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FLEXi SP3  Expander iO-8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973084" y="5153025"/>
            <a:ext cx="8581442" cy="3171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77"/>
              </a:lnSpc>
            </a:pPr>
            <a:r>
              <a:rPr lang="en-US" sz="3570" spc="-5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One additional module to add:</a:t>
            </a:r>
          </a:p>
          <a:p>
            <a:pPr marL="770904" lvl="1" indent="-385452" algn="l">
              <a:lnSpc>
                <a:spcPts val="4177"/>
              </a:lnSpc>
              <a:buFont typeface="Arial"/>
              <a:buChar char="•"/>
            </a:pPr>
            <a:r>
              <a:rPr lang="en-US" sz="3570" spc="-5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Up to 8 contacts for additional zones</a:t>
            </a:r>
          </a:p>
          <a:p>
            <a:pPr marL="770904" lvl="1" indent="-385452" algn="l">
              <a:lnSpc>
                <a:spcPts val="4177"/>
              </a:lnSpc>
              <a:buFont typeface="Arial"/>
              <a:buChar char="•"/>
            </a:pPr>
            <a:r>
              <a:rPr lang="en-US" sz="3570" spc="-5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Up to 8 contacts with ATZ function</a:t>
            </a:r>
          </a:p>
          <a:p>
            <a:pPr marL="770904" lvl="1" indent="-385452" algn="l">
              <a:lnSpc>
                <a:spcPts val="4177"/>
              </a:lnSpc>
              <a:buFont typeface="Arial"/>
              <a:buChar char="•"/>
            </a:pPr>
            <a:r>
              <a:rPr lang="en-US" sz="3570" spc="-5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Up to 8 semiconductor connector contacts</a:t>
            </a:r>
          </a:p>
        </p:txBody>
      </p:sp>
      <p:sp>
        <p:nvSpPr>
          <p:cNvPr id="9" name="Freeform 9"/>
          <p:cNvSpPr/>
          <p:nvPr/>
        </p:nvSpPr>
        <p:spPr>
          <a:xfrm>
            <a:off x="1028700" y="706088"/>
            <a:ext cx="942507" cy="645225"/>
          </a:xfrm>
          <a:custGeom>
            <a:avLst/>
            <a:gdLst/>
            <a:ahLst/>
            <a:cxnLst/>
            <a:rect l="l" t="t" r="r" b="b"/>
            <a:pathLst>
              <a:path w="942507" h="645225">
                <a:moveTo>
                  <a:pt x="0" y="0"/>
                </a:moveTo>
                <a:lnTo>
                  <a:pt x="942507" y="0"/>
                </a:lnTo>
                <a:lnTo>
                  <a:pt x="942507" y="645224"/>
                </a:lnTo>
                <a:lnTo>
                  <a:pt x="0" y="6452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9" r="-69"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DE0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444863"/>
          </a:xfrm>
          <a:custGeom>
            <a:avLst/>
            <a:gdLst/>
            <a:ahLst/>
            <a:cxnLst/>
            <a:rect l="l" t="t" r="r" b="b"/>
            <a:pathLst>
              <a:path w="18288000" h="10444863">
                <a:moveTo>
                  <a:pt x="0" y="0"/>
                </a:moveTo>
                <a:lnTo>
                  <a:pt x="18288000" y="0"/>
                </a:lnTo>
                <a:lnTo>
                  <a:pt x="18288000" y="10444863"/>
                </a:lnTo>
                <a:lnTo>
                  <a:pt x="0" y="10444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t="-7123" b="-712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503826" y="527510"/>
            <a:ext cx="755474" cy="1669070"/>
          </a:xfrm>
          <a:custGeom>
            <a:avLst/>
            <a:gdLst/>
            <a:ahLst/>
            <a:cxnLst/>
            <a:rect l="l" t="t" r="r" b="b"/>
            <a:pathLst>
              <a:path w="755474" h="1669070">
                <a:moveTo>
                  <a:pt x="0" y="0"/>
                </a:moveTo>
                <a:lnTo>
                  <a:pt x="755474" y="0"/>
                </a:lnTo>
                <a:lnTo>
                  <a:pt x="755474" y="1669071"/>
                </a:lnTo>
                <a:lnTo>
                  <a:pt x="0" y="16690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4341" y="4100501"/>
            <a:ext cx="18179318" cy="6344362"/>
            <a:chOff x="0" y="0"/>
            <a:chExt cx="24239091" cy="8459149"/>
          </a:xfrm>
        </p:grpSpPr>
        <p:sp>
          <p:nvSpPr>
            <p:cNvPr id="5" name="Freeform 5"/>
            <p:cNvSpPr/>
            <p:nvPr/>
          </p:nvSpPr>
          <p:spPr>
            <a:xfrm rot="-5400000">
              <a:off x="-62726" y="62726"/>
              <a:ext cx="8459149" cy="8333697"/>
            </a:xfrm>
            <a:custGeom>
              <a:avLst/>
              <a:gdLst/>
              <a:ahLst/>
              <a:cxnLst/>
              <a:rect l="l" t="t" r="r" b="b"/>
              <a:pathLst>
                <a:path w="8459149" h="8333697">
                  <a:moveTo>
                    <a:pt x="0" y="0"/>
                  </a:moveTo>
                  <a:lnTo>
                    <a:pt x="8459149" y="0"/>
                  </a:lnTo>
                  <a:lnTo>
                    <a:pt x="8459149" y="8333697"/>
                  </a:lnTo>
                  <a:lnTo>
                    <a:pt x="0" y="83336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2594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-5400000">
              <a:off x="7889971" y="62726"/>
              <a:ext cx="8459149" cy="8333697"/>
            </a:xfrm>
            <a:custGeom>
              <a:avLst/>
              <a:gdLst/>
              <a:ahLst/>
              <a:cxnLst/>
              <a:rect l="l" t="t" r="r" b="b"/>
              <a:pathLst>
                <a:path w="8459149" h="8333697">
                  <a:moveTo>
                    <a:pt x="0" y="0"/>
                  </a:moveTo>
                  <a:lnTo>
                    <a:pt x="8459149" y="0"/>
                  </a:lnTo>
                  <a:lnTo>
                    <a:pt x="8459149" y="8333697"/>
                  </a:lnTo>
                  <a:lnTo>
                    <a:pt x="0" y="83336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2594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-5400000">
              <a:off x="15842668" y="62726"/>
              <a:ext cx="8459149" cy="8333697"/>
            </a:xfrm>
            <a:custGeom>
              <a:avLst/>
              <a:gdLst/>
              <a:ahLst/>
              <a:cxnLst/>
              <a:rect l="l" t="t" r="r" b="b"/>
              <a:pathLst>
                <a:path w="8459149" h="8333697">
                  <a:moveTo>
                    <a:pt x="0" y="0"/>
                  </a:moveTo>
                  <a:lnTo>
                    <a:pt x="8459149" y="0"/>
                  </a:lnTo>
                  <a:lnTo>
                    <a:pt x="8459149" y="8333697"/>
                  </a:lnTo>
                  <a:lnTo>
                    <a:pt x="0" y="83336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2594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867324" y="3804138"/>
            <a:ext cx="4443217" cy="2836587"/>
          </a:xfrm>
          <a:custGeom>
            <a:avLst/>
            <a:gdLst/>
            <a:ahLst/>
            <a:cxnLst/>
            <a:rect l="l" t="t" r="r" b="b"/>
            <a:pathLst>
              <a:path w="4443217" h="2836587">
                <a:moveTo>
                  <a:pt x="0" y="0"/>
                </a:moveTo>
                <a:lnTo>
                  <a:pt x="4443217" y="0"/>
                </a:lnTo>
                <a:lnTo>
                  <a:pt x="4443217" y="2836587"/>
                </a:lnTo>
                <a:lnTo>
                  <a:pt x="0" y="28365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681506" y="3877134"/>
            <a:ext cx="4924987" cy="3395548"/>
          </a:xfrm>
          <a:custGeom>
            <a:avLst/>
            <a:gdLst/>
            <a:ahLst/>
            <a:cxnLst/>
            <a:rect l="l" t="t" r="r" b="b"/>
            <a:pathLst>
              <a:path w="4924987" h="3395548">
                <a:moveTo>
                  <a:pt x="0" y="0"/>
                </a:moveTo>
                <a:lnTo>
                  <a:pt x="4924988" y="0"/>
                </a:lnTo>
                <a:lnTo>
                  <a:pt x="4924988" y="3395548"/>
                </a:lnTo>
                <a:lnTo>
                  <a:pt x="0" y="33955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734141" y="3877134"/>
            <a:ext cx="5010775" cy="3057986"/>
          </a:xfrm>
          <a:custGeom>
            <a:avLst/>
            <a:gdLst/>
            <a:ahLst/>
            <a:cxnLst/>
            <a:rect l="l" t="t" r="r" b="b"/>
            <a:pathLst>
              <a:path w="5010775" h="3057986">
                <a:moveTo>
                  <a:pt x="0" y="0"/>
                </a:moveTo>
                <a:lnTo>
                  <a:pt x="5010775" y="0"/>
                </a:lnTo>
                <a:lnTo>
                  <a:pt x="5010775" y="3057986"/>
                </a:lnTo>
                <a:lnTo>
                  <a:pt x="0" y="30579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573262" y="7474502"/>
            <a:ext cx="3141476" cy="1350835"/>
          </a:xfrm>
          <a:custGeom>
            <a:avLst/>
            <a:gdLst/>
            <a:ahLst/>
            <a:cxnLst/>
            <a:rect l="l" t="t" r="r" b="b"/>
            <a:pathLst>
              <a:path w="3141476" h="1350835">
                <a:moveTo>
                  <a:pt x="0" y="0"/>
                </a:moveTo>
                <a:lnTo>
                  <a:pt x="3141476" y="0"/>
                </a:lnTo>
                <a:lnTo>
                  <a:pt x="3141476" y="1350835"/>
                </a:lnTo>
                <a:lnTo>
                  <a:pt x="0" y="135083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54278" y="7474502"/>
            <a:ext cx="4390303" cy="1229285"/>
          </a:xfrm>
          <a:custGeom>
            <a:avLst/>
            <a:gdLst/>
            <a:ahLst/>
            <a:cxnLst/>
            <a:rect l="l" t="t" r="r" b="b"/>
            <a:pathLst>
              <a:path w="4390303" h="1229285">
                <a:moveTo>
                  <a:pt x="0" y="0"/>
                </a:moveTo>
                <a:lnTo>
                  <a:pt x="4390303" y="0"/>
                </a:lnTo>
                <a:lnTo>
                  <a:pt x="4390303" y="1229285"/>
                </a:lnTo>
                <a:lnTo>
                  <a:pt x="0" y="122928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007059" y="7792834"/>
            <a:ext cx="4252241" cy="744142"/>
          </a:xfrm>
          <a:custGeom>
            <a:avLst/>
            <a:gdLst/>
            <a:ahLst/>
            <a:cxnLst/>
            <a:rect l="l" t="t" r="r" b="b"/>
            <a:pathLst>
              <a:path w="4252241" h="744142">
                <a:moveTo>
                  <a:pt x="0" y="0"/>
                </a:moveTo>
                <a:lnTo>
                  <a:pt x="4252241" y="0"/>
                </a:lnTo>
                <a:lnTo>
                  <a:pt x="4252241" y="744142"/>
                </a:lnTo>
                <a:lnTo>
                  <a:pt x="0" y="74414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759557" y="1150531"/>
            <a:ext cx="10768885" cy="2111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80"/>
              </a:lnSpc>
            </a:pPr>
            <a:r>
              <a:rPr lang="en-US" sz="7077" b="1" spc="-106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Compatible</a:t>
            </a:r>
          </a:p>
          <a:p>
            <a:pPr algn="ctr">
              <a:lnSpc>
                <a:spcPts val="8280"/>
              </a:lnSpc>
            </a:pPr>
            <a:r>
              <a:rPr lang="en-US" sz="7077" b="1" spc="-106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Keypad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33284" y="9537565"/>
            <a:ext cx="4711297" cy="293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3"/>
              </a:lnSpc>
            </a:pPr>
            <a:r>
              <a:rPr lang="en-US" sz="1960" b="1" spc="-2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FLEXi SK_LED W, FLEXi SK_LCD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88352" y="9537565"/>
            <a:ext cx="4711297" cy="293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3"/>
              </a:lnSpc>
            </a:pPr>
            <a:r>
              <a:rPr lang="en-US" sz="1960" b="1" spc="-2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CR16 / CR-LCD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883880" y="9394690"/>
            <a:ext cx="4711297" cy="578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3"/>
              </a:lnSpc>
            </a:pPr>
            <a:r>
              <a:rPr lang="en-US" sz="1960" b="1" spc="-2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K636 / K10H(V) / K32 LED / K32+ LED / K35/ TM70 / TM 50</a:t>
            </a:r>
          </a:p>
        </p:txBody>
      </p:sp>
      <p:sp>
        <p:nvSpPr>
          <p:cNvPr id="18" name="Freeform 18"/>
          <p:cNvSpPr/>
          <p:nvPr/>
        </p:nvSpPr>
        <p:spPr>
          <a:xfrm>
            <a:off x="1028700" y="706088"/>
            <a:ext cx="942507" cy="645225"/>
          </a:xfrm>
          <a:custGeom>
            <a:avLst/>
            <a:gdLst/>
            <a:ahLst/>
            <a:cxnLst/>
            <a:rect l="l" t="t" r="r" b="b"/>
            <a:pathLst>
              <a:path w="942507" h="645225">
                <a:moveTo>
                  <a:pt x="0" y="0"/>
                </a:moveTo>
                <a:lnTo>
                  <a:pt x="942507" y="0"/>
                </a:lnTo>
                <a:lnTo>
                  <a:pt x="942507" y="645224"/>
                </a:lnTo>
                <a:lnTo>
                  <a:pt x="0" y="64522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69" r="-69"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DE0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064248" y="5143500"/>
            <a:ext cx="4107625" cy="4161531"/>
          </a:xfrm>
          <a:custGeom>
            <a:avLst/>
            <a:gdLst/>
            <a:ahLst/>
            <a:cxnLst/>
            <a:rect l="l" t="t" r="r" b="b"/>
            <a:pathLst>
              <a:path w="4107625" h="4161531">
                <a:moveTo>
                  <a:pt x="0" y="0"/>
                </a:moveTo>
                <a:lnTo>
                  <a:pt x="4107626" y="0"/>
                </a:lnTo>
                <a:lnTo>
                  <a:pt x="4107626" y="4161531"/>
                </a:lnTo>
                <a:lnTo>
                  <a:pt x="0" y="41615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329122" y="8655879"/>
            <a:ext cx="4430020" cy="4421662"/>
          </a:xfrm>
          <a:custGeom>
            <a:avLst/>
            <a:gdLst/>
            <a:ahLst/>
            <a:cxnLst/>
            <a:rect l="l" t="t" r="r" b="b"/>
            <a:pathLst>
              <a:path w="4430020" h="4421662">
                <a:moveTo>
                  <a:pt x="0" y="0"/>
                </a:moveTo>
                <a:lnTo>
                  <a:pt x="4430020" y="0"/>
                </a:lnTo>
                <a:lnTo>
                  <a:pt x="4430020" y="4421662"/>
                </a:lnTo>
                <a:lnTo>
                  <a:pt x="0" y="44216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765653" y="5447713"/>
            <a:ext cx="4050025" cy="4062115"/>
          </a:xfrm>
          <a:custGeom>
            <a:avLst/>
            <a:gdLst/>
            <a:ahLst/>
            <a:cxnLst/>
            <a:rect l="l" t="t" r="r" b="b"/>
            <a:pathLst>
              <a:path w="4050025" h="4062115">
                <a:moveTo>
                  <a:pt x="0" y="0"/>
                </a:moveTo>
                <a:lnTo>
                  <a:pt x="4050025" y="0"/>
                </a:lnTo>
                <a:lnTo>
                  <a:pt x="4050025" y="4062114"/>
                </a:lnTo>
                <a:lnTo>
                  <a:pt x="0" y="40621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59221">
            <a:off x="15353434" y="7505576"/>
            <a:ext cx="4008502" cy="4008502"/>
          </a:xfrm>
          <a:custGeom>
            <a:avLst/>
            <a:gdLst/>
            <a:ahLst/>
            <a:cxnLst/>
            <a:rect l="l" t="t" r="r" b="b"/>
            <a:pathLst>
              <a:path w="4008502" h="4008502">
                <a:moveTo>
                  <a:pt x="0" y="0"/>
                </a:moveTo>
                <a:lnTo>
                  <a:pt x="4008502" y="0"/>
                </a:lnTo>
                <a:lnTo>
                  <a:pt x="4008502" y="4008502"/>
                </a:lnTo>
                <a:lnTo>
                  <a:pt x="0" y="40085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208143" y="2422454"/>
            <a:ext cx="4212640" cy="4222743"/>
          </a:xfrm>
          <a:custGeom>
            <a:avLst/>
            <a:gdLst/>
            <a:ahLst/>
            <a:cxnLst/>
            <a:rect l="l" t="t" r="r" b="b"/>
            <a:pathLst>
              <a:path w="4212640" h="4222743">
                <a:moveTo>
                  <a:pt x="0" y="0"/>
                </a:moveTo>
                <a:lnTo>
                  <a:pt x="4212640" y="0"/>
                </a:lnTo>
                <a:lnTo>
                  <a:pt x="4212640" y="4222743"/>
                </a:lnTo>
                <a:lnTo>
                  <a:pt x="0" y="42227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847301" y="4607109"/>
            <a:ext cx="2132552" cy="2142030"/>
          </a:xfrm>
          <a:custGeom>
            <a:avLst/>
            <a:gdLst/>
            <a:ahLst/>
            <a:cxnLst/>
            <a:rect l="l" t="t" r="r" b="b"/>
            <a:pathLst>
              <a:path w="2132552" h="2142030">
                <a:moveTo>
                  <a:pt x="0" y="0"/>
                </a:moveTo>
                <a:lnTo>
                  <a:pt x="2132551" y="0"/>
                </a:lnTo>
                <a:lnTo>
                  <a:pt x="2132551" y="2142029"/>
                </a:lnTo>
                <a:lnTo>
                  <a:pt x="0" y="214202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87413">
            <a:off x="12709364" y="7035488"/>
            <a:ext cx="3979066" cy="3979066"/>
          </a:xfrm>
          <a:custGeom>
            <a:avLst/>
            <a:gdLst/>
            <a:ahLst/>
            <a:cxnLst/>
            <a:rect l="l" t="t" r="r" b="b"/>
            <a:pathLst>
              <a:path w="3979066" h="3979066">
                <a:moveTo>
                  <a:pt x="0" y="0"/>
                </a:moveTo>
                <a:lnTo>
                  <a:pt x="3979066" y="0"/>
                </a:lnTo>
                <a:lnTo>
                  <a:pt x="3979066" y="3979066"/>
                </a:lnTo>
                <a:lnTo>
                  <a:pt x="0" y="39790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131558" y="8366116"/>
            <a:ext cx="2779332" cy="2779332"/>
          </a:xfrm>
          <a:custGeom>
            <a:avLst/>
            <a:gdLst/>
            <a:ahLst/>
            <a:cxnLst/>
            <a:rect l="l" t="t" r="r" b="b"/>
            <a:pathLst>
              <a:path w="2779332" h="2779332">
                <a:moveTo>
                  <a:pt x="0" y="0"/>
                </a:moveTo>
                <a:lnTo>
                  <a:pt x="2779332" y="0"/>
                </a:lnTo>
                <a:lnTo>
                  <a:pt x="2779332" y="2779332"/>
                </a:lnTo>
                <a:lnTo>
                  <a:pt x="0" y="277933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700404" y="254010"/>
            <a:ext cx="558896" cy="1234769"/>
          </a:xfrm>
          <a:custGeom>
            <a:avLst/>
            <a:gdLst/>
            <a:ahLst/>
            <a:cxnLst/>
            <a:rect l="l" t="t" r="r" b="b"/>
            <a:pathLst>
              <a:path w="558896" h="1234769">
                <a:moveTo>
                  <a:pt x="0" y="0"/>
                </a:moveTo>
                <a:lnTo>
                  <a:pt x="558896" y="0"/>
                </a:lnTo>
                <a:lnTo>
                  <a:pt x="558896" y="1234770"/>
                </a:lnTo>
                <a:lnTo>
                  <a:pt x="0" y="123477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0" y="-190131"/>
            <a:ext cx="3452871" cy="10731249"/>
            <a:chOff x="0" y="0"/>
            <a:chExt cx="909398" cy="282633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09398" cy="2826337"/>
            </a:xfrm>
            <a:custGeom>
              <a:avLst/>
              <a:gdLst/>
              <a:ahLst/>
              <a:cxnLst/>
              <a:rect l="l" t="t" r="r" b="b"/>
              <a:pathLst>
                <a:path w="909398" h="2826337">
                  <a:moveTo>
                    <a:pt x="0" y="0"/>
                  </a:moveTo>
                  <a:lnTo>
                    <a:pt x="909398" y="0"/>
                  </a:lnTo>
                  <a:lnTo>
                    <a:pt x="909398" y="2826337"/>
                  </a:lnTo>
                  <a:lnTo>
                    <a:pt x="0" y="282633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38100"/>
              <a:ext cx="909398" cy="27882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00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028700" y="706088"/>
            <a:ext cx="942507" cy="645225"/>
          </a:xfrm>
          <a:custGeom>
            <a:avLst/>
            <a:gdLst/>
            <a:ahLst/>
            <a:cxnLst/>
            <a:rect l="l" t="t" r="r" b="b"/>
            <a:pathLst>
              <a:path w="942507" h="645225">
                <a:moveTo>
                  <a:pt x="0" y="0"/>
                </a:moveTo>
                <a:lnTo>
                  <a:pt x="942507" y="0"/>
                </a:lnTo>
                <a:lnTo>
                  <a:pt x="942507" y="645224"/>
                </a:lnTo>
                <a:lnTo>
                  <a:pt x="0" y="64522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5400000">
            <a:off x="-153072" y="3564772"/>
            <a:ext cx="7412430" cy="6540260"/>
          </a:xfrm>
          <a:custGeom>
            <a:avLst/>
            <a:gdLst/>
            <a:ahLst/>
            <a:cxnLst/>
            <a:rect l="l" t="t" r="r" b="b"/>
            <a:pathLst>
              <a:path w="7412430" h="6540260">
                <a:moveTo>
                  <a:pt x="0" y="0"/>
                </a:moveTo>
                <a:lnTo>
                  <a:pt x="7412431" y="0"/>
                </a:lnTo>
                <a:lnTo>
                  <a:pt x="7412431" y="6540260"/>
                </a:lnTo>
                <a:lnTo>
                  <a:pt x="0" y="654026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r="-45622"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1499954" y="4286250"/>
            <a:ext cx="4047986" cy="3923032"/>
            <a:chOff x="0" y="0"/>
            <a:chExt cx="1066136" cy="103322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66136" cy="1033227"/>
            </a:xfrm>
            <a:custGeom>
              <a:avLst/>
              <a:gdLst/>
              <a:ahLst/>
              <a:cxnLst/>
              <a:rect l="l" t="t" r="r" b="b"/>
              <a:pathLst>
                <a:path w="1066136" h="1033227">
                  <a:moveTo>
                    <a:pt x="101364" y="0"/>
                  </a:moveTo>
                  <a:lnTo>
                    <a:pt x="964772" y="0"/>
                  </a:lnTo>
                  <a:cubicBezTo>
                    <a:pt x="991655" y="0"/>
                    <a:pt x="1017438" y="10679"/>
                    <a:pt x="1036447" y="29689"/>
                  </a:cubicBezTo>
                  <a:cubicBezTo>
                    <a:pt x="1055457" y="48698"/>
                    <a:pt x="1066136" y="74481"/>
                    <a:pt x="1066136" y="101364"/>
                  </a:cubicBezTo>
                  <a:lnTo>
                    <a:pt x="1066136" y="931862"/>
                  </a:lnTo>
                  <a:cubicBezTo>
                    <a:pt x="1066136" y="987844"/>
                    <a:pt x="1020754" y="1033227"/>
                    <a:pt x="964772" y="1033227"/>
                  </a:cubicBezTo>
                  <a:lnTo>
                    <a:pt x="101364" y="1033227"/>
                  </a:lnTo>
                  <a:cubicBezTo>
                    <a:pt x="45382" y="1033227"/>
                    <a:pt x="0" y="987844"/>
                    <a:pt x="0" y="931862"/>
                  </a:cubicBezTo>
                  <a:lnTo>
                    <a:pt x="0" y="101364"/>
                  </a:lnTo>
                  <a:cubicBezTo>
                    <a:pt x="0" y="45382"/>
                    <a:pt x="45382" y="0"/>
                    <a:pt x="101364" y="0"/>
                  </a:cubicBezTo>
                  <a:close/>
                </a:path>
              </a:pathLst>
            </a:custGeom>
            <a:solidFill>
              <a:srgbClr val="0490F2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38100"/>
              <a:ext cx="1066136" cy="9951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0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613669" y="3486060"/>
            <a:ext cx="3678403" cy="3885739"/>
            <a:chOff x="0" y="0"/>
            <a:chExt cx="4904537" cy="5180985"/>
          </a:xfrm>
        </p:grpSpPr>
        <p:sp>
          <p:nvSpPr>
            <p:cNvPr id="20" name="Freeform 20"/>
            <p:cNvSpPr/>
            <p:nvPr/>
          </p:nvSpPr>
          <p:spPr>
            <a:xfrm>
              <a:off x="342183" y="4038721"/>
              <a:ext cx="4116265" cy="1142263"/>
            </a:xfrm>
            <a:custGeom>
              <a:avLst/>
              <a:gdLst/>
              <a:ahLst/>
              <a:cxnLst/>
              <a:rect l="l" t="t" r="r" b="b"/>
              <a:pathLst>
                <a:path w="4116265" h="1142263">
                  <a:moveTo>
                    <a:pt x="0" y="0"/>
                  </a:moveTo>
                  <a:lnTo>
                    <a:pt x="4116265" y="0"/>
                  </a:lnTo>
                  <a:lnTo>
                    <a:pt x="4116265" y="1142264"/>
                  </a:lnTo>
                  <a:lnTo>
                    <a:pt x="0" y="11422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alphaModFix amt="40000"/>
              </a:blip>
              <a:stretch>
                <a:fillRect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>
              <a:off x="0" y="0"/>
              <a:ext cx="4904537" cy="4904537"/>
            </a:xfrm>
            <a:custGeom>
              <a:avLst/>
              <a:gdLst/>
              <a:ahLst/>
              <a:cxnLst/>
              <a:rect l="l" t="t" r="r" b="b"/>
              <a:pathLst>
                <a:path w="4904537" h="4904537">
                  <a:moveTo>
                    <a:pt x="0" y="0"/>
                  </a:moveTo>
                  <a:lnTo>
                    <a:pt x="4904537" y="0"/>
                  </a:lnTo>
                  <a:lnTo>
                    <a:pt x="4904537" y="4904537"/>
                  </a:lnTo>
                  <a:lnTo>
                    <a:pt x="0" y="4904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sp>
        <p:nvSpPr>
          <p:cNvPr id="22" name="TextBox 22"/>
          <p:cNvSpPr txBox="1"/>
          <p:nvPr/>
        </p:nvSpPr>
        <p:spPr>
          <a:xfrm>
            <a:off x="4712049" y="1153096"/>
            <a:ext cx="9617506" cy="1630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4"/>
              </a:lnSpc>
            </a:pPr>
            <a:r>
              <a:rPr lang="en-US" sz="5499" b="1" spc="-82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FLEXi SP3 dengan Paradox Wireless sensor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510547" y="7557450"/>
            <a:ext cx="1884646" cy="260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0"/>
              </a:lnSpc>
              <a:spcBef>
                <a:spcPct val="0"/>
              </a:spcBef>
            </a:pPr>
            <a:r>
              <a:rPr lang="en-US" sz="2000" b="1" spc="-100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MG-RTX3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7495597" y="4629076"/>
            <a:ext cx="6728169" cy="4662060"/>
            <a:chOff x="0" y="0"/>
            <a:chExt cx="8970892" cy="6216081"/>
          </a:xfrm>
        </p:grpSpPr>
        <p:sp>
          <p:nvSpPr>
            <p:cNvPr id="25" name="TextBox 25"/>
            <p:cNvSpPr txBox="1"/>
            <p:nvPr/>
          </p:nvSpPr>
          <p:spPr>
            <a:xfrm>
              <a:off x="0" y="38100"/>
              <a:ext cx="2512862" cy="3597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00"/>
                </a:lnSpc>
                <a:spcBef>
                  <a:spcPct val="0"/>
                </a:spcBef>
              </a:pPr>
              <a:r>
                <a:rPr lang="en-US" sz="2000" b="1" spc="-100">
                  <a:solidFill>
                    <a:srgbClr val="FFFFFF"/>
                  </a:solidFill>
                  <a:latin typeface="Montserrat Ultra-Bold"/>
                  <a:ea typeface="Montserrat Ultra-Bold"/>
                  <a:cs typeface="Montserrat Ultra-Bold"/>
                  <a:sym typeface="Montserrat Ultra-Bold"/>
                </a:rPr>
                <a:t>PMD2P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1159156"/>
              <a:ext cx="2512862" cy="3597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00"/>
                </a:lnSpc>
                <a:spcBef>
                  <a:spcPct val="0"/>
                </a:spcBef>
              </a:pPr>
              <a:r>
                <a:rPr lang="en-US" sz="2000" b="1" spc="-100">
                  <a:solidFill>
                    <a:srgbClr val="FFFFFF"/>
                  </a:solidFill>
                  <a:latin typeface="Montserrat Ultra-Bold"/>
                  <a:ea typeface="Montserrat Ultra-Bold"/>
                  <a:cs typeface="Montserrat Ultra-Bold"/>
                  <a:sym typeface="Montserrat Ultra-Bold"/>
                </a:rPr>
                <a:t>PMD75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2335000"/>
              <a:ext cx="2512862" cy="3597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00"/>
                </a:lnSpc>
                <a:spcBef>
                  <a:spcPct val="0"/>
                </a:spcBef>
              </a:pPr>
              <a:r>
                <a:rPr lang="en-US" sz="2000" b="1" spc="-100">
                  <a:solidFill>
                    <a:srgbClr val="FFFFFF"/>
                  </a:solidFill>
                  <a:latin typeface="Montserrat Ultra-Bold"/>
                  <a:ea typeface="Montserrat Ultra-Bold"/>
                  <a:cs typeface="Montserrat Ultra-Bold"/>
                  <a:sym typeface="Montserrat Ultra-Bold"/>
                </a:rPr>
                <a:t>PMD85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068" y="5466010"/>
              <a:ext cx="2512862" cy="3597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00"/>
                </a:lnSpc>
                <a:spcBef>
                  <a:spcPct val="0"/>
                </a:spcBef>
              </a:pPr>
              <a:r>
                <a:rPr lang="en-US" sz="2000" b="1" spc="-100">
                  <a:solidFill>
                    <a:srgbClr val="FFFFFF"/>
                  </a:solidFill>
                  <a:latin typeface="Montserrat Ultra-Bold"/>
                  <a:ea typeface="Montserrat Ultra-Bold"/>
                  <a:cs typeface="Montserrat Ultra-Bold"/>
                  <a:sym typeface="Montserrat Ultra-Bold"/>
                </a:rPr>
                <a:t>NV780MR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3750740"/>
              <a:ext cx="2512862" cy="3597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00"/>
                </a:lnSpc>
                <a:spcBef>
                  <a:spcPct val="0"/>
                </a:spcBef>
              </a:pPr>
              <a:r>
                <a:rPr lang="en-US" sz="2000" b="1" spc="-100">
                  <a:solidFill>
                    <a:srgbClr val="FFFFFF"/>
                  </a:solidFill>
                  <a:latin typeface="Montserrat Ultra-Bold"/>
                  <a:ea typeface="Montserrat Ultra-Bold"/>
                  <a:cs typeface="Montserrat Ultra-Bold"/>
                  <a:sym typeface="Montserrat Ultra-Bold"/>
                </a:rPr>
                <a:t>NV35MR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450985"/>
              <a:ext cx="8970892" cy="3371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800" spc="-9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Detektor Gerak PIR Nirkabel dengan Perlindungan Hewan.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1572041"/>
              <a:ext cx="8970892" cy="3371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800" spc="-9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PIR Digital Dual-Optic dengan Kinerja Tinggi.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2747885"/>
              <a:ext cx="7653169" cy="6419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800" spc="-9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PIR Digital Dual-Optic Kinerja Tinggi untuk Luar Ruangan.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068" y="5878895"/>
              <a:ext cx="7653169" cy="3371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800" spc="-9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Paradox wireless Sensor Gerak Tirai  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4163625"/>
              <a:ext cx="8152298" cy="9467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800" spc="-9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Wireless Detektor Jendela dan Pintu Geser  untuk di Dalam dan Luar Ruangan dengan Fitur Masking dan Perlindungan Hewan Peliharaan.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335129" y="8573412"/>
            <a:ext cx="4377636" cy="868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9"/>
              </a:lnSpc>
              <a:spcBef>
                <a:spcPct val="0"/>
              </a:spcBef>
            </a:pPr>
            <a:r>
              <a:rPr lang="en-US" sz="2299" spc="-11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Modul radio untuk menambahkan perangkat nirkabel Paradox.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247801" y="9784357"/>
            <a:ext cx="2410139" cy="160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6"/>
              </a:lnSpc>
              <a:spcBef>
                <a:spcPct val="0"/>
              </a:spcBef>
            </a:pPr>
            <a:r>
              <a:rPr lang="en-US" sz="1266" b="1" i="1" spc="-63">
                <a:solidFill>
                  <a:srgbClr val="000000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*Diperlukan Firmware Khusus.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DE0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444863"/>
          </a:xfrm>
          <a:custGeom>
            <a:avLst/>
            <a:gdLst/>
            <a:ahLst/>
            <a:cxnLst/>
            <a:rect l="l" t="t" r="r" b="b"/>
            <a:pathLst>
              <a:path w="18288000" h="10444863">
                <a:moveTo>
                  <a:pt x="0" y="0"/>
                </a:moveTo>
                <a:lnTo>
                  <a:pt x="18288000" y="0"/>
                </a:lnTo>
                <a:lnTo>
                  <a:pt x="18288000" y="10444863"/>
                </a:lnTo>
                <a:lnTo>
                  <a:pt x="0" y="10444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t="-7123" b="-712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215353"/>
            <a:ext cx="11801187" cy="567742"/>
            <a:chOff x="0" y="0"/>
            <a:chExt cx="3108132" cy="1495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108132" cy="149529"/>
            </a:xfrm>
            <a:custGeom>
              <a:avLst/>
              <a:gdLst/>
              <a:ahLst/>
              <a:cxnLst/>
              <a:rect l="l" t="t" r="r" b="b"/>
              <a:pathLst>
                <a:path w="3108132" h="149529">
                  <a:moveTo>
                    <a:pt x="48546" y="0"/>
                  </a:moveTo>
                  <a:lnTo>
                    <a:pt x="3059586" y="0"/>
                  </a:lnTo>
                  <a:cubicBezTo>
                    <a:pt x="3072461" y="0"/>
                    <a:pt x="3084809" y="5115"/>
                    <a:pt x="3093913" y="14219"/>
                  </a:cubicBezTo>
                  <a:cubicBezTo>
                    <a:pt x="3103017" y="23323"/>
                    <a:pt x="3108132" y="35671"/>
                    <a:pt x="3108132" y="48546"/>
                  </a:cubicBezTo>
                  <a:lnTo>
                    <a:pt x="3108132" y="100983"/>
                  </a:lnTo>
                  <a:cubicBezTo>
                    <a:pt x="3108132" y="113858"/>
                    <a:pt x="3103017" y="126206"/>
                    <a:pt x="3093913" y="135310"/>
                  </a:cubicBezTo>
                  <a:cubicBezTo>
                    <a:pt x="3084809" y="144414"/>
                    <a:pt x="3072461" y="149529"/>
                    <a:pt x="3059586" y="149529"/>
                  </a:cubicBezTo>
                  <a:lnTo>
                    <a:pt x="48546" y="149529"/>
                  </a:lnTo>
                  <a:cubicBezTo>
                    <a:pt x="35671" y="149529"/>
                    <a:pt x="23323" y="144414"/>
                    <a:pt x="14219" y="135310"/>
                  </a:cubicBezTo>
                  <a:cubicBezTo>
                    <a:pt x="5115" y="126206"/>
                    <a:pt x="0" y="113858"/>
                    <a:pt x="0" y="100983"/>
                  </a:cubicBezTo>
                  <a:lnTo>
                    <a:pt x="0" y="48546"/>
                  </a:lnTo>
                  <a:cubicBezTo>
                    <a:pt x="0" y="35671"/>
                    <a:pt x="5115" y="23323"/>
                    <a:pt x="14219" y="14219"/>
                  </a:cubicBezTo>
                  <a:cubicBezTo>
                    <a:pt x="23323" y="5115"/>
                    <a:pt x="35671" y="0"/>
                    <a:pt x="4854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38100"/>
              <a:ext cx="3108132" cy="111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5400000">
            <a:off x="10871353" y="2346774"/>
            <a:ext cx="3917068" cy="11963383"/>
          </a:xfrm>
          <a:custGeom>
            <a:avLst/>
            <a:gdLst/>
            <a:ahLst/>
            <a:cxnLst/>
            <a:rect l="l" t="t" r="r" b="b"/>
            <a:pathLst>
              <a:path w="3917068" h="11963383">
                <a:moveTo>
                  <a:pt x="0" y="0"/>
                </a:moveTo>
                <a:lnTo>
                  <a:pt x="3917068" y="0"/>
                </a:lnTo>
                <a:lnTo>
                  <a:pt x="3917068" y="11963383"/>
                </a:lnTo>
                <a:lnTo>
                  <a:pt x="0" y="119633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04067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660664" y="480663"/>
            <a:ext cx="9429694" cy="10190852"/>
          </a:xfrm>
          <a:custGeom>
            <a:avLst/>
            <a:gdLst/>
            <a:ahLst/>
            <a:cxnLst/>
            <a:rect l="l" t="t" r="r" b="b"/>
            <a:pathLst>
              <a:path w="9429694" h="10190852">
                <a:moveTo>
                  <a:pt x="0" y="0"/>
                </a:moveTo>
                <a:lnTo>
                  <a:pt x="9429694" y="0"/>
                </a:lnTo>
                <a:lnTo>
                  <a:pt x="9429694" y="10190852"/>
                </a:lnTo>
                <a:lnTo>
                  <a:pt x="0" y="101908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121" b="-52995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6700404" y="254010"/>
            <a:ext cx="558896" cy="1234769"/>
          </a:xfrm>
          <a:custGeom>
            <a:avLst/>
            <a:gdLst/>
            <a:ahLst/>
            <a:cxnLst/>
            <a:rect l="l" t="t" r="r" b="b"/>
            <a:pathLst>
              <a:path w="558896" h="1234769">
                <a:moveTo>
                  <a:pt x="0" y="0"/>
                </a:moveTo>
                <a:lnTo>
                  <a:pt x="558896" y="0"/>
                </a:lnTo>
                <a:lnTo>
                  <a:pt x="558896" y="1234770"/>
                </a:lnTo>
                <a:lnTo>
                  <a:pt x="0" y="12347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28700" y="706088"/>
            <a:ext cx="942507" cy="645225"/>
          </a:xfrm>
          <a:custGeom>
            <a:avLst/>
            <a:gdLst/>
            <a:ahLst/>
            <a:cxnLst/>
            <a:rect l="l" t="t" r="r" b="b"/>
            <a:pathLst>
              <a:path w="942507" h="645225">
                <a:moveTo>
                  <a:pt x="0" y="0"/>
                </a:moveTo>
                <a:lnTo>
                  <a:pt x="942507" y="0"/>
                </a:lnTo>
                <a:lnTo>
                  <a:pt x="942507" y="645224"/>
                </a:lnTo>
                <a:lnTo>
                  <a:pt x="0" y="6452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9" r="-69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99954" y="8323734"/>
            <a:ext cx="5126010" cy="747794"/>
          </a:xfrm>
          <a:custGeom>
            <a:avLst/>
            <a:gdLst/>
            <a:ahLst/>
            <a:cxnLst/>
            <a:rect l="l" t="t" r="r" b="b"/>
            <a:pathLst>
              <a:path w="5126010" h="747794">
                <a:moveTo>
                  <a:pt x="0" y="0"/>
                </a:moveTo>
                <a:lnTo>
                  <a:pt x="5126010" y="0"/>
                </a:lnTo>
                <a:lnTo>
                  <a:pt x="5126010" y="747794"/>
                </a:lnTo>
                <a:lnTo>
                  <a:pt x="0" y="7477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936831" y="3645410"/>
            <a:ext cx="11893056" cy="2398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87"/>
              </a:lnSpc>
            </a:pPr>
            <a:r>
              <a:rPr lang="en-US" sz="9287" b="1" spc="-464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Remote</a:t>
            </a:r>
          </a:p>
          <a:p>
            <a:pPr algn="l">
              <a:lnSpc>
                <a:spcPts val="9287"/>
              </a:lnSpc>
            </a:pPr>
            <a:r>
              <a:rPr lang="en-US" sz="9287" b="1" spc="-464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Control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6831" y="6111203"/>
            <a:ext cx="9743629" cy="1181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28"/>
              </a:lnSpc>
            </a:pPr>
            <a:r>
              <a:rPr lang="en-US" sz="337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with the new PROTEGUS 2 app</a:t>
            </a:r>
          </a:p>
          <a:p>
            <a:pPr algn="l">
              <a:lnSpc>
                <a:spcPts val="4728"/>
              </a:lnSpc>
            </a:pPr>
            <a:r>
              <a:rPr lang="en-US" sz="337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Dengan Aplikasi Baru </a:t>
            </a:r>
            <a:r>
              <a:rPr lang="en-US" sz="3377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PROTEGUS 2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DE0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46567"/>
            <a:ext cx="18288000" cy="10433567"/>
          </a:xfrm>
          <a:custGeom>
            <a:avLst/>
            <a:gdLst/>
            <a:ahLst/>
            <a:cxnLst/>
            <a:rect l="l" t="t" r="r" b="b"/>
            <a:pathLst>
              <a:path w="18288000" h="10433567">
                <a:moveTo>
                  <a:pt x="0" y="0"/>
                </a:moveTo>
                <a:lnTo>
                  <a:pt x="18288000" y="0"/>
                </a:lnTo>
                <a:lnTo>
                  <a:pt x="18288000" y="10433567"/>
                </a:lnTo>
                <a:lnTo>
                  <a:pt x="0" y="10433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-50149" t="-93095" r="-50149" b="-70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760283" y="6092810"/>
            <a:ext cx="19808566" cy="4194190"/>
          </a:xfrm>
          <a:custGeom>
            <a:avLst/>
            <a:gdLst/>
            <a:ahLst/>
            <a:cxnLst/>
            <a:rect l="l" t="t" r="r" b="b"/>
            <a:pathLst>
              <a:path w="19808566" h="4194190">
                <a:moveTo>
                  <a:pt x="0" y="0"/>
                </a:moveTo>
                <a:lnTo>
                  <a:pt x="19808566" y="0"/>
                </a:lnTo>
                <a:lnTo>
                  <a:pt x="19808566" y="4194190"/>
                </a:lnTo>
                <a:lnTo>
                  <a:pt x="0" y="41941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8616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8700" y="706088"/>
            <a:ext cx="942507" cy="645225"/>
          </a:xfrm>
          <a:custGeom>
            <a:avLst/>
            <a:gdLst/>
            <a:ahLst/>
            <a:cxnLst/>
            <a:rect l="l" t="t" r="r" b="b"/>
            <a:pathLst>
              <a:path w="942507" h="645225">
                <a:moveTo>
                  <a:pt x="0" y="0"/>
                </a:moveTo>
                <a:lnTo>
                  <a:pt x="942507" y="0"/>
                </a:lnTo>
                <a:lnTo>
                  <a:pt x="942507" y="645224"/>
                </a:lnTo>
                <a:lnTo>
                  <a:pt x="0" y="6452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9" r="-69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28700" y="1488780"/>
            <a:ext cx="6465584" cy="9286297"/>
          </a:xfrm>
          <a:custGeom>
            <a:avLst/>
            <a:gdLst/>
            <a:ahLst/>
            <a:cxnLst/>
            <a:rect l="l" t="t" r="r" b="b"/>
            <a:pathLst>
              <a:path w="6465584" h="9286297">
                <a:moveTo>
                  <a:pt x="0" y="0"/>
                </a:moveTo>
                <a:lnTo>
                  <a:pt x="6465584" y="0"/>
                </a:lnTo>
                <a:lnTo>
                  <a:pt x="6465584" y="9286296"/>
                </a:lnTo>
                <a:lnTo>
                  <a:pt x="0" y="92862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024777" y="1948622"/>
            <a:ext cx="7049533" cy="2398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87"/>
              </a:lnSpc>
            </a:pPr>
            <a:r>
              <a:rPr lang="en-US" sz="9287" b="1" spc="-464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Event Messaging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271229" y="5132951"/>
            <a:ext cx="9322333" cy="969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7"/>
              </a:lnSpc>
            </a:pPr>
            <a:r>
              <a:rPr lang="en-US" sz="2834" b="1" spc="-14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Secara bersamaan dalam 3 arah</a:t>
            </a:r>
          </a:p>
          <a:p>
            <a:pPr algn="ctr">
              <a:lnSpc>
                <a:spcPts val="3967"/>
              </a:lnSpc>
            </a:pPr>
            <a:r>
              <a:rPr lang="en-US" sz="2834" spc="-14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ke 2 CMS yang berbeda dan aplikasi PROTEGUS 2 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15283" y="7663918"/>
            <a:ext cx="9868522" cy="965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7"/>
              </a:lnSpc>
            </a:pPr>
            <a:r>
              <a:rPr lang="en-US" sz="2834" spc="-141">
                <a:solidFill>
                  <a:srgbClr val="004AAD"/>
                </a:solidFill>
                <a:latin typeface="Montserrat"/>
                <a:ea typeface="Montserrat"/>
                <a:cs typeface="Montserrat"/>
                <a:sym typeface="Montserrat"/>
              </a:rPr>
              <a:t>Melalui komunikator utama atau cadangan yang dipilih, atau melalui kedua komunikator secara bersamaan.</a:t>
            </a:r>
          </a:p>
        </p:txBody>
      </p:sp>
      <p:sp>
        <p:nvSpPr>
          <p:cNvPr id="9" name="Freeform 9"/>
          <p:cNvSpPr/>
          <p:nvPr/>
        </p:nvSpPr>
        <p:spPr>
          <a:xfrm>
            <a:off x="8986538" y="9081996"/>
            <a:ext cx="5126010" cy="747794"/>
          </a:xfrm>
          <a:custGeom>
            <a:avLst/>
            <a:gdLst/>
            <a:ahLst/>
            <a:cxnLst/>
            <a:rect l="l" t="t" r="r" b="b"/>
            <a:pathLst>
              <a:path w="5126010" h="747794">
                <a:moveTo>
                  <a:pt x="0" y="0"/>
                </a:moveTo>
                <a:lnTo>
                  <a:pt x="5126011" y="0"/>
                </a:lnTo>
                <a:lnTo>
                  <a:pt x="5126011" y="747794"/>
                </a:lnTo>
                <a:lnTo>
                  <a:pt x="0" y="7477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864552" y="411315"/>
            <a:ext cx="558896" cy="1234769"/>
          </a:xfrm>
          <a:custGeom>
            <a:avLst/>
            <a:gdLst/>
            <a:ahLst/>
            <a:cxnLst/>
            <a:rect l="l" t="t" r="r" b="b"/>
            <a:pathLst>
              <a:path w="558896" h="1234769">
                <a:moveTo>
                  <a:pt x="0" y="0"/>
                </a:moveTo>
                <a:lnTo>
                  <a:pt x="558896" y="0"/>
                </a:lnTo>
                <a:lnTo>
                  <a:pt x="558896" y="1234770"/>
                </a:lnTo>
                <a:lnTo>
                  <a:pt x="0" y="123477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DE0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67126" y="-234228"/>
            <a:ext cx="19965254" cy="5472666"/>
          </a:xfrm>
          <a:custGeom>
            <a:avLst/>
            <a:gdLst/>
            <a:ahLst/>
            <a:cxnLst/>
            <a:rect l="l" t="t" r="r" b="b"/>
            <a:pathLst>
              <a:path w="19965254" h="5472666">
                <a:moveTo>
                  <a:pt x="0" y="0"/>
                </a:moveTo>
                <a:lnTo>
                  <a:pt x="19965254" y="0"/>
                </a:lnTo>
                <a:lnTo>
                  <a:pt x="19965254" y="5472666"/>
                </a:lnTo>
                <a:lnTo>
                  <a:pt x="0" y="5472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104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543299" y="0"/>
            <a:ext cx="7744701" cy="11762830"/>
          </a:xfrm>
          <a:custGeom>
            <a:avLst/>
            <a:gdLst/>
            <a:ahLst/>
            <a:cxnLst/>
            <a:rect l="l" t="t" r="r" b="b"/>
            <a:pathLst>
              <a:path w="7744701" h="11762830">
                <a:moveTo>
                  <a:pt x="0" y="0"/>
                </a:moveTo>
                <a:lnTo>
                  <a:pt x="7744701" y="0"/>
                </a:lnTo>
                <a:lnTo>
                  <a:pt x="7744701" y="11762830"/>
                </a:lnTo>
                <a:lnTo>
                  <a:pt x="0" y="117628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704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8700" y="706088"/>
            <a:ext cx="942507" cy="645225"/>
          </a:xfrm>
          <a:custGeom>
            <a:avLst/>
            <a:gdLst/>
            <a:ahLst/>
            <a:cxnLst/>
            <a:rect l="l" t="t" r="r" b="b"/>
            <a:pathLst>
              <a:path w="942507" h="645225">
                <a:moveTo>
                  <a:pt x="0" y="0"/>
                </a:moveTo>
                <a:lnTo>
                  <a:pt x="942507" y="0"/>
                </a:lnTo>
                <a:lnTo>
                  <a:pt x="942507" y="645224"/>
                </a:lnTo>
                <a:lnTo>
                  <a:pt x="0" y="6452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273410" y="1639129"/>
            <a:ext cx="7638879" cy="2011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075"/>
              </a:lnSpc>
            </a:pPr>
            <a:r>
              <a:rPr lang="en-US" sz="15075" b="1" spc="-753">
                <a:solidFill>
                  <a:srgbClr val="00000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Fitur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99954" y="5319614"/>
            <a:ext cx="9972962" cy="3938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7919" lvl="1" indent="-243960" algn="l">
              <a:lnSpc>
                <a:spcPts val="3163"/>
              </a:lnSpc>
              <a:buFont typeface="Arial"/>
              <a:buChar char="•"/>
            </a:pPr>
            <a:r>
              <a:rPr lang="en-US" sz="2259" spc="-11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Koneksi ke LAMPU, SENSOR SUHU, dan OTOMASI PEMBUKAAN GERBANG dengan ekspander nirkabel IN dan OUT yang beroperasi menggunakan teknologi LORA.</a:t>
            </a:r>
          </a:p>
          <a:p>
            <a:pPr marL="487919" lvl="1" indent="-243960" algn="l">
              <a:lnSpc>
                <a:spcPts val="3163"/>
              </a:lnSpc>
              <a:buFont typeface="Arial"/>
              <a:buChar char="•"/>
            </a:pPr>
            <a:r>
              <a:rPr lang="en-US" sz="2259" spc="-11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Irigasi dan pencahayaan lanskap luar ruangan untuk menciptakan halaman pintar atau otomatisasi pompa dan pencahayaan kolam renang.</a:t>
            </a:r>
          </a:p>
          <a:p>
            <a:pPr marL="487919" lvl="1" indent="-243960" algn="l">
              <a:lnSpc>
                <a:spcPts val="3163"/>
              </a:lnSpc>
              <a:buFont typeface="Arial"/>
              <a:buChar char="•"/>
            </a:pPr>
            <a:r>
              <a:rPr lang="en-US" sz="2259" spc="-11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Kendalikan semua perangkat "non-pintar" yang ingin Anda operasikan dari jarak jauh.</a:t>
            </a:r>
          </a:p>
          <a:p>
            <a:pPr marL="487919" lvl="1" indent="-243960" algn="l">
              <a:lnSpc>
                <a:spcPts val="3163"/>
              </a:lnSpc>
              <a:buFont typeface="Arial"/>
              <a:buChar char="•"/>
            </a:pPr>
            <a:r>
              <a:rPr lang="en-US" sz="2259" spc="-11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Kontrol perangkat rumah pintar dengan mudah melalui aplikasi otomatisasi rumah.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192989" y="-704919"/>
            <a:ext cx="12823077" cy="1282307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76200" y="114300"/>
              <a:ext cx="660400" cy="622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0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429861" y="0"/>
            <a:ext cx="7449074" cy="10287000"/>
          </a:xfrm>
          <a:custGeom>
            <a:avLst/>
            <a:gdLst/>
            <a:ahLst/>
            <a:cxnLst/>
            <a:rect l="l" t="t" r="r" b="b"/>
            <a:pathLst>
              <a:path w="7449074" h="10287000">
                <a:moveTo>
                  <a:pt x="0" y="0"/>
                </a:moveTo>
                <a:lnTo>
                  <a:pt x="7449075" y="0"/>
                </a:lnTo>
                <a:lnTo>
                  <a:pt x="74490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475" t="-8137" b="-41803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8700" y="5091896"/>
            <a:ext cx="9002857" cy="3321756"/>
            <a:chOff x="0" y="0"/>
            <a:chExt cx="12003810" cy="4429008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43964"/>
              <a:ext cx="1219712" cy="1216974"/>
              <a:chOff x="0" y="0"/>
              <a:chExt cx="240931" cy="24039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240931" cy="240390"/>
              </a:xfrm>
              <a:custGeom>
                <a:avLst/>
                <a:gdLst/>
                <a:ahLst/>
                <a:cxnLst/>
                <a:rect l="l" t="t" r="r" b="b"/>
                <a:pathLst>
                  <a:path w="240931" h="240390">
                    <a:moveTo>
                      <a:pt x="120195" y="0"/>
                    </a:moveTo>
                    <a:lnTo>
                      <a:pt x="120736" y="0"/>
                    </a:lnTo>
                    <a:cubicBezTo>
                      <a:pt x="152613" y="0"/>
                      <a:pt x="183185" y="12663"/>
                      <a:pt x="205726" y="35204"/>
                    </a:cubicBezTo>
                    <a:cubicBezTo>
                      <a:pt x="228267" y="57745"/>
                      <a:pt x="240931" y="88317"/>
                      <a:pt x="240931" y="120195"/>
                    </a:cubicBezTo>
                    <a:lnTo>
                      <a:pt x="240931" y="120195"/>
                    </a:lnTo>
                    <a:cubicBezTo>
                      <a:pt x="240931" y="152073"/>
                      <a:pt x="228267" y="182645"/>
                      <a:pt x="205726" y="205186"/>
                    </a:cubicBezTo>
                    <a:cubicBezTo>
                      <a:pt x="183185" y="227727"/>
                      <a:pt x="152613" y="240390"/>
                      <a:pt x="120736" y="240390"/>
                    </a:cubicBezTo>
                    <a:lnTo>
                      <a:pt x="120195" y="240390"/>
                    </a:lnTo>
                    <a:cubicBezTo>
                      <a:pt x="88317" y="240390"/>
                      <a:pt x="57745" y="227727"/>
                      <a:pt x="35204" y="205186"/>
                    </a:cubicBezTo>
                    <a:cubicBezTo>
                      <a:pt x="12663" y="182645"/>
                      <a:pt x="0" y="152073"/>
                      <a:pt x="0" y="120195"/>
                    </a:cubicBezTo>
                    <a:lnTo>
                      <a:pt x="0" y="120195"/>
                    </a:lnTo>
                    <a:cubicBezTo>
                      <a:pt x="0" y="88317"/>
                      <a:pt x="12663" y="57745"/>
                      <a:pt x="35204" y="35204"/>
                    </a:cubicBezTo>
                    <a:cubicBezTo>
                      <a:pt x="57745" y="12663"/>
                      <a:pt x="88317" y="0"/>
                      <a:pt x="120195" y="0"/>
                    </a:cubicBezTo>
                    <a:close/>
                  </a:path>
                </a:pathLst>
              </a:custGeom>
              <a:solidFill>
                <a:srgbClr val="0490F2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38100"/>
                <a:ext cx="240931" cy="2022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00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0" y="1626760"/>
              <a:ext cx="1219712" cy="1216974"/>
              <a:chOff x="0" y="0"/>
              <a:chExt cx="240931" cy="24039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40931" cy="240390"/>
              </a:xfrm>
              <a:custGeom>
                <a:avLst/>
                <a:gdLst/>
                <a:ahLst/>
                <a:cxnLst/>
                <a:rect l="l" t="t" r="r" b="b"/>
                <a:pathLst>
                  <a:path w="240931" h="240390">
                    <a:moveTo>
                      <a:pt x="120195" y="0"/>
                    </a:moveTo>
                    <a:lnTo>
                      <a:pt x="120736" y="0"/>
                    </a:lnTo>
                    <a:cubicBezTo>
                      <a:pt x="152613" y="0"/>
                      <a:pt x="183185" y="12663"/>
                      <a:pt x="205726" y="35204"/>
                    </a:cubicBezTo>
                    <a:cubicBezTo>
                      <a:pt x="228267" y="57745"/>
                      <a:pt x="240931" y="88317"/>
                      <a:pt x="240931" y="120195"/>
                    </a:cubicBezTo>
                    <a:lnTo>
                      <a:pt x="240931" y="120195"/>
                    </a:lnTo>
                    <a:cubicBezTo>
                      <a:pt x="240931" y="152073"/>
                      <a:pt x="228267" y="182645"/>
                      <a:pt x="205726" y="205186"/>
                    </a:cubicBezTo>
                    <a:cubicBezTo>
                      <a:pt x="183185" y="227727"/>
                      <a:pt x="152613" y="240390"/>
                      <a:pt x="120736" y="240390"/>
                    </a:cubicBezTo>
                    <a:lnTo>
                      <a:pt x="120195" y="240390"/>
                    </a:lnTo>
                    <a:cubicBezTo>
                      <a:pt x="88317" y="240390"/>
                      <a:pt x="57745" y="227727"/>
                      <a:pt x="35204" y="205186"/>
                    </a:cubicBezTo>
                    <a:cubicBezTo>
                      <a:pt x="12663" y="182645"/>
                      <a:pt x="0" y="152073"/>
                      <a:pt x="0" y="120195"/>
                    </a:cubicBezTo>
                    <a:lnTo>
                      <a:pt x="0" y="120195"/>
                    </a:lnTo>
                    <a:cubicBezTo>
                      <a:pt x="0" y="88317"/>
                      <a:pt x="12663" y="57745"/>
                      <a:pt x="35204" y="35204"/>
                    </a:cubicBezTo>
                    <a:cubicBezTo>
                      <a:pt x="57745" y="12663"/>
                      <a:pt x="88317" y="0"/>
                      <a:pt x="120195" y="0"/>
                    </a:cubicBezTo>
                    <a:close/>
                  </a:path>
                </a:pathLst>
              </a:custGeom>
              <a:solidFill>
                <a:srgbClr val="0490F2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38100"/>
                <a:ext cx="240931" cy="2022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00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0" y="3212034"/>
              <a:ext cx="1219712" cy="1216974"/>
              <a:chOff x="0" y="0"/>
              <a:chExt cx="240931" cy="24039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240931" cy="240390"/>
              </a:xfrm>
              <a:custGeom>
                <a:avLst/>
                <a:gdLst/>
                <a:ahLst/>
                <a:cxnLst/>
                <a:rect l="l" t="t" r="r" b="b"/>
                <a:pathLst>
                  <a:path w="240931" h="240390">
                    <a:moveTo>
                      <a:pt x="120195" y="0"/>
                    </a:moveTo>
                    <a:lnTo>
                      <a:pt x="120736" y="0"/>
                    </a:lnTo>
                    <a:cubicBezTo>
                      <a:pt x="152613" y="0"/>
                      <a:pt x="183185" y="12663"/>
                      <a:pt x="205726" y="35204"/>
                    </a:cubicBezTo>
                    <a:cubicBezTo>
                      <a:pt x="228267" y="57745"/>
                      <a:pt x="240931" y="88317"/>
                      <a:pt x="240931" y="120195"/>
                    </a:cubicBezTo>
                    <a:lnTo>
                      <a:pt x="240931" y="120195"/>
                    </a:lnTo>
                    <a:cubicBezTo>
                      <a:pt x="240931" y="152073"/>
                      <a:pt x="228267" y="182645"/>
                      <a:pt x="205726" y="205186"/>
                    </a:cubicBezTo>
                    <a:cubicBezTo>
                      <a:pt x="183185" y="227727"/>
                      <a:pt x="152613" y="240390"/>
                      <a:pt x="120736" y="240390"/>
                    </a:cubicBezTo>
                    <a:lnTo>
                      <a:pt x="120195" y="240390"/>
                    </a:lnTo>
                    <a:cubicBezTo>
                      <a:pt x="88317" y="240390"/>
                      <a:pt x="57745" y="227727"/>
                      <a:pt x="35204" y="205186"/>
                    </a:cubicBezTo>
                    <a:cubicBezTo>
                      <a:pt x="12663" y="182645"/>
                      <a:pt x="0" y="152073"/>
                      <a:pt x="0" y="120195"/>
                    </a:cubicBezTo>
                    <a:lnTo>
                      <a:pt x="0" y="120195"/>
                    </a:lnTo>
                    <a:cubicBezTo>
                      <a:pt x="0" y="88317"/>
                      <a:pt x="12663" y="57745"/>
                      <a:pt x="35204" y="35204"/>
                    </a:cubicBezTo>
                    <a:cubicBezTo>
                      <a:pt x="57745" y="12663"/>
                      <a:pt x="88317" y="0"/>
                      <a:pt x="120195" y="0"/>
                    </a:cubicBezTo>
                    <a:close/>
                  </a:path>
                </a:pathLst>
              </a:custGeom>
              <a:solidFill>
                <a:srgbClr val="0490F2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38100"/>
                <a:ext cx="240931" cy="2022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00"/>
                  </a:lnSpc>
                </a:pPr>
                <a:endParaRPr/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220415" y="237047"/>
              <a:ext cx="778882" cy="830808"/>
            </a:xfrm>
            <a:custGeom>
              <a:avLst/>
              <a:gdLst/>
              <a:ahLst/>
              <a:cxnLst/>
              <a:rect l="l" t="t" r="r" b="b"/>
              <a:pathLst>
                <a:path w="778882" h="830808">
                  <a:moveTo>
                    <a:pt x="0" y="0"/>
                  </a:moveTo>
                  <a:lnTo>
                    <a:pt x="778882" y="0"/>
                  </a:lnTo>
                  <a:lnTo>
                    <a:pt x="778882" y="830808"/>
                  </a:lnTo>
                  <a:lnTo>
                    <a:pt x="0" y="8308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220415" y="1853130"/>
              <a:ext cx="778882" cy="766712"/>
            </a:xfrm>
            <a:custGeom>
              <a:avLst/>
              <a:gdLst/>
              <a:ahLst/>
              <a:cxnLst/>
              <a:rect l="l" t="t" r="r" b="b"/>
              <a:pathLst>
                <a:path w="778882" h="766712">
                  <a:moveTo>
                    <a:pt x="0" y="0"/>
                  </a:moveTo>
                  <a:lnTo>
                    <a:pt x="778882" y="0"/>
                  </a:lnTo>
                  <a:lnTo>
                    <a:pt x="778882" y="766712"/>
                  </a:lnTo>
                  <a:lnTo>
                    <a:pt x="0" y="7667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277784" y="3483665"/>
              <a:ext cx="721513" cy="673713"/>
            </a:xfrm>
            <a:custGeom>
              <a:avLst/>
              <a:gdLst/>
              <a:ahLst/>
              <a:cxnLst/>
              <a:rect l="l" t="t" r="r" b="b"/>
              <a:pathLst>
                <a:path w="721513" h="673713">
                  <a:moveTo>
                    <a:pt x="0" y="0"/>
                  </a:moveTo>
                  <a:lnTo>
                    <a:pt x="721513" y="0"/>
                  </a:lnTo>
                  <a:lnTo>
                    <a:pt x="721513" y="673712"/>
                  </a:lnTo>
                  <a:lnTo>
                    <a:pt x="0" y="6737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1584670" y="-19050"/>
              <a:ext cx="8824206" cy="12799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00"/>
                </a:lnSpc>
              </a:pPr>
              <a:r>
                <a:rPr lang="en-US" sz="2000" b="1" spc="-100">
                  <a:solidFill>
                    <a:srgbClr val="1A1A1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Termostat — Kontrol Kenyamanan</a:t>
              </a:r>
            </a:p>
            <a:p>
              <a:pPr algn="l">
                <a:lnSpc>
                  <a:spcPts val="2600"/>
                </a:lnSpc>
              </a:pPr>
              <a:r>
                <a:rPr lang="en-US" sz="2000" spc="-100">
                  <a:solidFill>
                    <a:srgbClr val="1A1A1A"/>
                  </a:solidFill>
                  <a:latin typeface="Montserrat"/>
                  <a:ea typeface="Montserrat"/>
                  <a:cs typeface="Montserrat"/>
                  <a:sym typeface="Montserrat"/>
                </a:rPr>
                <a:t>Jika suhu melebihi batas yang telah ditetapkan, aplikasi akan memberikan peringatan.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584670" y="1643039"/>
              <a:ext cx="8824206" cy="12799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00"/>
                </a:lnSpc>
              </a:pPr>
              <a:r>
                <a:rPr lang="en-US" sz="2000" b="1" spc="-100">
                  <a:solidFill>
                    <a:srgbClr val="1A1A1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Penyesuaian Kenyamanan</a:t>
              </a:r>
            </a:p>
            <a:p>
              <a:pPr algn="l">
                <a:lnSpc>
                  <a:spcPts val="2600"/>
                </a:lnSpc>
              </a:pPr>
              <a:r>
                <a:rPr lang="en-US" sz="2000" spc="-100">
                  <a:solidFill>
                    <a:srgbClr val="1A1A1A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Di mana pun Anda berada, gunakan aplikasi untuk dengan mudah mengatur suhu di rumah Anda.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84670" y="3310377"/>
              <a:ext cx="10419140" cy="848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00"/>
                </a:lnSpc>
              </a:pPr>
              <a:r>
                <a:rPr lang="en-US" sz="2000" b="1" spc="-100">
                  <a:solidFill>
                    <a:srgbClr val="1A1A1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Peringatan Kerusakan</a:t>
              </a:r>
            </a:p>
            <a:p>
              <a:pPr algn="l">
                <a:lnSpc>
                  <a:spcPts val="2600"/>
                </a:lnSpc>
              </a:pPr>
              <a:r>
                <a:rPr lang="en-US" sz="2000" spc="-100">
                  <a:solidFill>
                    <a:srgbClr val="1A1A1A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Peringatan kerusakan perangkat dapat diatur melalui kontak I/O.</a:t>
              </a:r>
            </a:p>
          </p:txBody>
        </p:sp>
      </p:grpSp>
      <p:sp>
        <p:nvSpPr>
          <p:cNvPr id="22" name="Freeform 22"/>
          <p:cNvSpPr/>
          <p:nvPr/>
        </p:nvSpPr>
        <p:spPr>
          <a:xfrm rot="-7421978">
            <a:off x="2512951" y="7565510"/>
            <a:ext cx="5822041" cy="6332001"/>
          </a:xfrm>
          <a:custGeom>
            <a:avLst/>
            <a:gdLst/>
            <a:ahLst/>
            <a:cxnLst/>
            <a:rect l="l" t="t" r="r" b="b"/>
            <a:pathLst>
              <a:path w="5822041" h="6332001">
                <a:moveTo>
                  <a:pt x="0" y="0"/>
                </a:moveTo>
                <a:lnTo>
                  <a:pt x="5822040" y="0"/>
                </a:lnTo>
                <a:lnTo>
                  <a:pt x="5822040" y="6332000"/>
                </a:lnTo>
                <a:lnTo>
                  <a:pt x="0" y="6332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6700404" y="254010"/>
            <a:ext cx="558896" cy="1234769"/>
          </a:xfrm>
          <a:custGeom>
            <a:avLst/>
            <a:gdLst/>
            <a:ahLst/>
            <a:cxnLst/>
            <a:rect l="l" t="t" r="r" b="b"/>
            <a:pathLst>
              <a:path w="558896" h="1234769">
                <a:moveTo>
                  <a:pt x="0" y="0"/>
                </a:moveTo>
                <a:lnTo>
                  <a:pt x="558896" y="0"/>
                </a:lnTo>
                <a:lnTo>
                  <a:pt x="558896" y="1234770"/>
                </a:lnTo>
                <a:lnTo>
                  <a:pt x="0" y="123477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6768538" y="2892507"/>
            <a:ext cx="2144237" cy="1133765"/>
          </a:xfrm>
          <a:custGeom>
            <a:avLst/>
            <a:gdLst/>
            <a:ahLst/>
            <a:cxnLst/>
            <a:rect l="l" t="t" r="r" b="b"/>
            <a:pathLst>
              <a:path w="2144237" h="1133765">
                <a:moveTo>
                  <a:pt x="0" y="0"/>
                </a:moveTo>
                <a:lnTo>
                  <a:pt x="2144237" y="0"/>
                </a:lnTo>
                <a:lnTo>
                  <a:pt x="2144237" y="1133766"/>
                </a:lnTo>
                <a:lnTo>
                  <a:pt x="0" y="113376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1028700" y="2575471"/>
            <a:ext cx="6240575" cy="1767839"/>
            <a:chOff x="0" y="0"/>
            <a:chExt cx="8320766" cy="2357118"/>
          </a:xfrm>
        </p:grpSpPr>
        <p:sp>
          <p:nvSpPr>
            <p:cNvPr id="26" name="TextBox 26"/>
            <p:cNvSpPr txBox="1"/>
            <p:nvPr/>
          </p:nvSpPr>
          <p:spPr>
            <a:xfrm>
              <a:off x="0" y="123825"/>
              <a:ext cx="7068516" cy="12358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729"/>
                </a:lnSpc>
              </a:pPr>
              <a:r>
                <a:rPr lang="en-US" sz="6729" b="1" spc="-336">
                  <a:solidFill>
                    <a:srgbClr val="1A1A1A"/>
                  </a:solidFill>
                  <a:latin typeface="Montserrat Ultra-Bold"/>
                  <a:ea typeface="Montserrat Ultra-Bold"/>
                  <a:cs typeface="Montserrat Ultra-Bold"/>
                  <a:sym typeface="Montserrat Ultra-Bold"/>
                </a:rPr>
                <a:t>Thermostat  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1340042"/>
              <a:ext cx="8320766" cy="10170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476"/>
                </a:lnSpc>
              </a:pPr>
              <a:r>
                <a:rPr lang="en-US" sz="5476" spc="-273">
                  <a:solidFill>
                    <a:srgbClr val="1A1A1A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comfort control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1028700" y="706088"/>
            <a:ext cx="942507" cy="645225"/>
          </a:xfrm>
          <a:custGeom>
            <a:avLst/>
            <a:gdLst/>
            <a:ahLst/>
            <a:cxnLst/>
            <a:rect l="l" t="t" r="r" b="b"/>
            <a:pathLst>
              <a:path w="942507" h="645225">
                <a:moveTo>
                  <a:pt x="0" y="0"/>
                </a:moveTo>
                <a:lnTo>
                  <a:pt x="942507" y="0"/>
                </a:lnTo>
                <a:lnTo>
                  <a:pt x="942507" y="645224"/>
                </a:lnTo>
                <a:lnTo>
                  <a:pt x="0" y="64522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DE0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444863"/>
          </a:xfrm>
          <a:custGeom>
            <a:avLst/>
            <a:gdLst/>
            <a:ahLst/>
            <a:cxnLst/>
            <a:rect l="l" t="t" r="r" b="b"/>
            <a:pathLst>
              <a:path w="18288000" h="10444863">
                <a:moveTo>
                  <a:pt x="0" y="0"/>
                </a:moveTo>
                <a:lnTo>
                  <a:pt x="18288000" y="0"/>
                </a:lnTo>
                <a:lnTo>
                  <a:pt x="18288000" y="10444863"/>
                </a:lnTo>
                <a:lnTo>
                  <a:pt x="0" y="10444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t="-7123" b="-712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760283" y="4168544"/>
            <a:ext cx="19808566" cy="6276318"/>
          </a:xfrm>
          <a:custGeom>
            <a:avLst/>
            <a:gdLst/>
            <a:ahLst/>
            <a:cxnLst/>
            <a:rect l="l" t="t" r="r" b="b"/>
            <a:pathLst>
              <a:path w="19808566" h="6276318">
                <a:moveTo>
                  <a:pt x="0" y="0"/>
                </a:moveTo>
                <a:lnTo>
                  <a:pt x="19808566" y="0"/>
                </a:lnTo>
                <a:lnTo>
                  <a:pt x="19808566" y="6276319"/>
                </a:lnTo>
                <a:lnTo>
                  <a:pt x="0" y="62763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91228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035154" y="3088849"/>
            <a:ext cx="14217691" cy="6511612"/>
            <a:chOff x="0" y="0"/>
            <a:chExt cx="18956922" cy="8682149"/>
          </a:xfrm>
        </p:grpSpPr>
        <p:sp>
          <p:nvSpPr>
            <p:cNvPr id="5" name="Freeform 5"/>
            <p:cNvSpPr/>
            <p:nvPr/>
          </p:nvSpPr>
          <p:spPr>
            <a:xfrm>
              <a:off x="0" y="250010"/>
              <a:ext cx="14085518" cy="7975924"/>
            </a:xfrm>
            <a:custGeom>
              <a:avLst/>
              <a:gdLst/>
              <a:ahLst/>
              <a:cxnLst/>
              <a:rect l="l" t="t" r="r" b="b"/>
              <a:pathLst>
                <a:path w="14085518" h="7975924">
                  <a:moveTo>
                    <a:pt x="0" y="0"/>
                  </a:moveTo>
                  <a:lnTo>
                    <a:pt x="14085518" y="0"/>
                  </a:lnTo>
                  <a:lnTo>
                    <a:pt x="14085518" y="7975924"/>
                  </a:lnTo>
                  <a:lnTo>
                    <a:pt x="0" y="79759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14387941" y="0"/>
              <a:ext cx="4568981" cy="8682149"/>
            </a:xfrm>
            <a:custGeom>
              <a:avLst/>
              <a:gdLst/>
              <a:ahLst/>
              <a:cxnLst/>
              <a:rect l="l" t="t" r="r" b="b"/>
              <a:pathLst>
                <a:path w="4568981" h="8682149">
                  <a:moveTo>
                    <a:pt x="0" y="0"/>
                  </a:moveTo>
                  <a:lnTo>
                    <a:pt x="4568981" y="0"/>
                  </a:lnTo>
                  <a:lnTo>
                    <a:pt x="4568981" y="8682149"/>
                  </a:lnTo>
                  <a:lnTo>
                    <a:pt x="0" y="8682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3139950" y="719471"/>
            <a:ext cx="12008099" cy="1569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63"/>
              </a:lnSpc>
            </a:pPr>
            <a:r>
              <a:rPr lang="en-US" sz="6063" b="1" spc="-303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Remote configuration with TrikdisConfig or Protegus 2 app</a:t>
            </a:r>
          </a:p>
        </p:txBody>
      </p:sp>
      <p:sp>
        <p:nvSpPr>
          <p:cNvPr id="8" name="Freeform 8"/>
          <p:cNvSpPr/>
          <p:nvPr/>
        </p:nvSpPr>
        <p:spPr>
          <a:xfrm>
            <a:off x="16700404" y="254010"/>
            <a:ext cx="558896" cy="1234769"/>
          </a:xfrm>
          <a:custGeom>
            <a:avLst/>
            <a:gdLst/>
            <a:ahLst/>
            <a:cxnLst/>
            <a:rect l="l" t="t" r="r" b="b"/>
            <a:pathLst>
              <a:path w="558896" h="1234769">
                <a:moveTo>
                  <a:pt x="0" y="0"/>
                </a:moveTo>
                <a:lnTo>
                  <a:pt x="558896" y="0"/>
                </a:lnTo>
                <a:lnTo>
                  <a:pt x="558896" y="1234770"/>
                </a:lnTo>
                <a:lnTo>
                  <a:pt x="0" y="12347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28700" y="706088"/>
            <a:ext cx="942507" cy="645225"/>
          </a:xfrm>
          <a:custGeom>
            <a:avLst/>
            <a:gdLst/>
            <a:ahLst/>
            <a:cxnLst/>
            <a:rect l="l" t="t" r="r" b="b"/>
            <a:pathLst>
              <a:path w="942507" h="645225">
                <a:moveTo>
                  <a:pt x="0" y="0"/>
                </a:moveTo>
                <a:lnTo>
                  <a:pt x="942507" y="0"/>
                </a:lnTo>
                <a:lnTo>
                  <a:pt x="942507" y="645224"/>
                </a:lnTo>
                <a:lnTo>
                  <a:pt x="0" y="6452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69" r="-69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DE0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46567"/>
            <a:ext cx="18288000" cy="10433567"/>
          </a:xfrm>
          <a:custGeom>
            <a:avLst/>
            <a:gdLst/>
            <a:ahLst/>
            <a:cxnLst/>
            <a:rect l="l" t="t" r="r" b="b"/>
            <a:pathLst>
              <a:path w="18288000" h="10433567">
                <a:moveTo>
                  <a:pt x="0" y="0"/>
                </a:moveTo>
                <a:lnTo>
                  <a:pt x="18288000" y="0"/>
                </a:lnTo>
                <a:lnTo>
                  <a:pt x="18288000" y="10433567"/>
                </a:lnTo>
                <a:lnTo>
                  <a:pt x="0" y="10433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-3947" t="-18324" b="-1832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706088"/>
            <a:ext cx="942507" cy="645225"/>
          </a:xfrm>
          <a:custGeom>
            <a:avLst/>
            <a:gdLst/>
            <a:ahLst/>
            <a:cxnLst/>
            <a:rect l="l" t="t" r="r" b="b"/>
            <a:pathLst>
              <a:path w="942507" h="645225">
                <a:moveTo>
                  <a:pt x="0" y="0"/>
                </a:moveTo>
                <a:lnTo>
                  <a:pt x="942507" y="0"/>
                </a:lnTo>
                <a:lnTo>
                  <a:pt x="942507" y="645224"/>
                </a:lnTo>
                <a:lnTo>
                  <a:pt x="0" y="6452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9" r="-6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267724" y="1703644"/>
            <a:ext cx="6324343" cy="9369396"/>
          </a:xfrm>
          <a:custGeom>
            <a:avLst/>
            <a:gdLst/>
            <a:ahLst/>
            <a:cxnLst/>
            <a:rect l="l" t="t" r="r" b="b"/>
            <a:pathLst>
              <a:path w="6324343" h="9369396">
                <a:moveTo>
                  <a:pt x="0" y="0"/>
                </a:moveTo>
                <a:lnTo>
                  <a:pt x="6324342" y="0"/>
                </a:lnTo>
                <a:lnTo>
                  <a:pt x="6324342" y="9369397"/>
                </a:lnTo>
                <a:lnTo>
                  <a:pt x="0" y="93693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144000" y="4886148"/>
            <a:ext cx="4060435" cy="5739268"/>
          </a:xfrm>
          <a:custGeom>
            <a:avLst/>
            <a:gdLst/>
            <a:ahLst/>
            <a:cxnLst/>
            <a:rect l="l" t="t" r="r" b="b"/>
            <a:pathLst>
              <a:path w="4060435" h="5739268">
                <a:moveTo>
                  <a:pt x="0" y="0"/>
                </a:moveTo>
                <a:lnTo>
                  <a:pt x="4060435" y="0"/>
                </a:lnTo>
                <a:lnTo>
                  <a:pt x="4060435" y="5739269"/>
                </a:lnTo>
                <a:lnTo>
                  <a:pt x="0" y="57392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2144499"/>
            <a:ext cx="12260437" cy="2398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87"/>
              </a:lnSpc>
            </a:pPr>
            <a:r>
              <a:rPr lang="en-US" sz="9287" b="1" spc="-464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Alarm</a:t>
            </a:r>
          </a:p>
          <a:p>
            <a:pPr algn="l">
              <a:lnSpc>
                <a:spcPts val="9287"/>
              </a:lnSpc>
            </a:pPr>
            <a:r>
              <a:rPr lang="en-US" sz="9287" b="1" spc="-464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Management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5806103"/>
            <a:ext cx="7766218" cy="2370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68"/>
              </a:lnSpc>
            </a:pPr>
            <a:r>
              <a:rPr lang="en-US" sz="269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Alat yang nyaman dan informatif untuk menampilkan dan mengontrol sistem alarm. Juga memberikan petunjuk tentang tindakan yang harus dilakukan saat Anda menerima peringatan.</a:t>
            </a:r>
          </a:p>
        </p:txBody>
      </p:sp>
      <p:sp>
        <p:nvSpPr>
          <p:cNvPr id="8" name="Freeform 8"/>
          <p:cNvSpPr/>
          <p:nvPr/>
        </p:nvSpPr>
        <p:spPr>
          <a:xfrm>
            <a:off x="8864552" y="411315"/>
            <a:ext cx="558896" cy="1234769"/>
          </a:xfrm>
          <a:custGeom>
            <a:avLst/>
            <a:gdLst/>
            <a:ahLst/>
            <a:cxnLst/>
            <a:rect l="l" t="t" r="r" b="b"/>
            <a:pathLst>
              <a:path w="558896" h="1234769">
                <a:moveTo>
                  <a:pt x="0" y="0"/>
                </a:moveTo>
                <a:lnTo>
                  <a:pt x="558896" y="0"/>
                </a:lnTo>
                <a:lnTo>
                  <a:pt x="558896" y="1234770"/>
                </a:lnTo>
                <a:lnTo>
                  <a:pt x="0" y="12347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DE0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2976366" y="-452325"/>
            <a:ext cx="11410631" cy="10068020"/>
          </a:xfrm>
          <a:custGeom>
            <a:avLst/>
            <a:gdLst/>
            <a:ahLst/>
            <a:cxnLst/>
            <a:rect l="l" t="t" r="r" b="b"/>
            <a:pathLst>
              <a:path w="11410631" h="10068020">
                <a:moveTo>
                  <a:pt x="0" y="0"/>
                </a:moveTo>
                <a:lnTo>
                  <a:pt x="11410631" y="0"/>
                </a:lnTo>
                <a:lnTo>
                  <a:pt x="11410631" y="10068020"/>
                </a:lnTo>
                <a:lnTo>
                  <a:pt x="0" y="100680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456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115281" y="1963524"/>
            <a:ext cx="7974446" cy="8323476"/>
          </a:xfrm>
          <a:custGeom>
            <a:avLst/>
            <a:gdLst/>
            <a:ahLst/>
            <a:cxnLst/>
            <a:rect l="l" t="t" r="r" b="b"/>
            <a:pathLst>
              <a:path w="7974446" h="8323476">
                <a:moveTo>
                  <a:pt x="0" y="0"/>
                </a:moveTo>
                <a:lnTo>
                  <a:pt x="7974447" y="0"/>
                </a:lnTo>
                <a:lnTo>
                  <a:pt x="7974447" y="8323476"/>
                </a:lnTo>
                <a:lnTo>
                  <a:pt x="0" y="83234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37603"/>
            </a:stretch>
          </a:blipFill>
        </p:spPr>
      </p:sp>
      <p:sp>
        <p:nvSpPr>
          <p:cNvPr id="4" name="Freeform 4"/>
          <p:cNvSpPr/>
          <p:nvPr/>
        </p:nvSpPr>
        <p:spPr>
          <a:xfrm rot="5679532">
            <a:off x="8602548" y="1661119"/>
            <a:ext cx="5486677" cy="7091020"/>
          </a:xfrm>
          <a:custGeom>
            <a:avLst/>
            <a:gdLst/>
            <a:ahLst/>
            <a:cxnLst/>
            <a:rect l="l" t="t" r="r" b="b"/>
            <a:pathLst>
              <a:path w="5486677" h="7091020">
                <a:moveTo>
                  <a:pt x="0" y="0"/>
                </a:moveTo>
                <a:lnTo>
                  <a:pt x="5486677" y="0"/>
                </a:lnTo>
                <a:lnTo>
                  <a:pt x="5486677" y="7091020"/>
                </a:lnTo>
                <a:lnTo>
                  <a:pt x="0" y="70910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775090" y="2466609"/>
            <a:ext cx="3920131" cy="4473676"/>
          </a:xfrm>
          <a:custGeom>
            <a:avLst/>
            <a:gdLst/>
            <a:ahLst/>
            <a:cxnLst/>
            <a:rect l="l" t="t" r="r" b="b"/>
            <a:pathLst>
              <a:path w="3920131" h="4473676">
                <a:moveTo>
                  <a:pt x="0" y="0"/>
                </a:moveTo>
                <a:lnTo>
                  <a:pt x="3920131" y="0"/>
                </a:lnTo>
                <a:lnTo>
                  <a:pt x="3920131" y="4473676"/>
                </a:lnTo>
                <a:lnTo>
                  <a:pt x="0" y="44736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3012" t="-20165" r="-315603" b="-90743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220506" y="2658353"/>
            <a:ext cx="12737526" cy="2397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64"/>
              </a:lnSpc>
            </a:pPr>
            <a:r>
              <a:rPr lang="en-US" sz="9264" b="1" spc="-463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Gate</a:t>
            </a:r>
          </a:p>
          <a:p>
            <a:pPr algn="l">
              <a:lnSpc>
                <a:spcPts val="9264"/>
              </a:lnSpc>
            </a:pPr>
            <a:r>
              <a:rPr lang="en-US" sz="9264" b="1" spc="-463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 Automation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99954" y="5846081"/>
            <a:ext cx="8115300" cy="1956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7"/>
              </a:lnSpc>
            </a:pPr>
            <a:r>
              <a:rPr lang="en-US" sz="2834" spc="-14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Kendalikan pintu garasi atau gerbang listrik Anda melalui aplikasi Protegus. Anda juga dapat memeriksa status pintu saat tidak berada di rumah untuk ketenangan pikiran ekstra.</a:t>
            </a:r>
          </a:p>
        </p:txBody>
      </p:sp>
      <p:sp>
        <p:nvSpPr>
          <p:cNvPr id="8" name="Freeform 8"/>
          <p:cNvSpPr/>
          <p:nvPr/>
        </p:nvSpPr>
        <p:spPr>
          <a:xfrm>
            <a:off x="941058" y="8640915"/>
            <a:ext cx="558896" cy="1234769"/>
          </a:xfrm>
          <a:custGeom>
            <a:avLst/>
            <a:gdLst/>
            <a:ahLst/>
            <a:cxnLst/>
            <a:rect l="l" t="t" r="r" b="b"/>
            <a:pathLst>
              <a:path w="558896" h="1234769">
                <a:moveTo>
                  <a:pt x="0" y="0"/>
                </a:moveTo>
                <a:lnTo>
                  <a:pt x="558896" y="0"/>
                </a:lnTo>
                <a:lnTo>
                  <a:pt x="558896" y="1234770"/>
                </a:lnTo>
                <a:lnTo>
                  <a:pt x="0" y="12347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28700" y="706088"/>
            <a:ext cx="942507" cy="645225"/>
          </a:xfrm>
          <a:custGeom>
            <a:avLst/>
            <a:gdLst/>
            <a:ahLst/>
            <a:cxnLst/>
            <a:rect l="l" t="t" r="r" b="b"/>
            <a:pathLst>
              <a:path w="942507" h="645225">
                <a:moveTo>
                  <a:pt x="0" y="0"/>
                </a:moveTo>
                <a:lnTo>
                  <a:pt x="942507" y="0"/>
                </a:lnTo>
                <a:lnTo>
                  <a:pt x="942507" y="645224"/>
                </a:lnTo>
                <a:lnTo>
                  <a:pt x="0" y="6452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69" r="-69"/>
            </a:stretch>
          </a:blipFill>
        </p:spPr>
      </p:sp>
      <p:sp>
        <p:nvSpPr>
          <p:cNvPr id="10" name="AutoShape 10"/>
          <p:cNvSpPr/>
          <p:nvPr/>
        </p:nvSpPr>
        <p:spPr>
          <a:xfrm flipV="1">
            <a:off x="3282850" y="1047750"/>
            <a:ext cx="10086037" cy="0"/>
          </a:xfrm>
          <a:prstGeom prst="line">
            <a:avLst/>
          </a:prstGeom>
          <a:ln w="1238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>
            <a:off x="1971207" y="9367118"/>
            <a:ext cx="10086037" cy="0"/>
          </a:xfrm>
          <a:prstGeom prst="line">
            <a:avLst/>
          </a:prstGeom>
          <a:ln w="1238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DE0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-50149" t="-95846" r="-50149" b="-71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65216" y="4531515"/>
            <a:ext cx="11206010" cy="4886995"/>
            <a:chOff x="0" y="0"/>
            <a:chExt cx="1736104" cy="75712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36104" cy="757123"/>
            </a:xfrm>
            <a:custGeom>
              <a:avLst/>
              <a:gdLst/>
              <a:ahLst/>
              <a:cxnLst/>
              <a:rect l="l" t="t" r="r" b="b"/>
              <a:pathLst>
                <a:path w="1736104" h="757123">
                  <a:moveTo>
                    <a:pt x="44907" y="0"/>
                  </a:moveTo>
                  <a:lnTo>
                    <a:pt x="1691197" y="0"/>
                  </a:lnTo>
                  <a:cubicBezTo>
                    <a:pt x="1715999" y="0"/>
                    <a:pt x="1736104" y="20105"/>
                    <a:pt x="1736104" y="44907"/>
                  </a:cubicBezTo>
                  <a:lnTo>
                    <a:pt x="1736104" y="712217"/>
                  </a:lnTo>
                  <a:cubicBezTo>
                    <a:pt x="1736104" y="737018"/>
                    <a:pt x="1715999" y="757123"/>
                    <a:pt x="1691197" y="757123"/>
                  </a:cubicBezTo>
                  <a:lnTo>
                    <a:pt x="44907" y="757123"/>
                  </a:lnTo>
                  <a:cubicBezTo>
                    <a:pt x="20105" y="757123"/>
                    <a:pt x="0" y="737018"/>
                    <a:pt x="0" y="712217"/>
                  </a:cubicBezTo>
                  <a:lnTo>
                    <a:pt x="0" y="44907"/>
                  </a:lnTo>
                  <a:cubicBezTo>
                    <a:pt x="0" y="20105"/>
                    <a:pt x="20105" y="0"/>
                    <a:pt x="44907" y="0"/>
                  </a:cubicBezTo>
                  <a:close/>
                </a:path>
              </a:pathLst>
            </a:custGeom>
            <a:blipFill>
              <a:blip r:embed="rId3"/>
              <a:stretch>
                <a:fillRect t="-18790" b="-18790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65216" y="4531515"/>
            <a:ext cx="11206010" cy="4886995"/>
            <a:chOff x="0" y="0"/>
            <a:chExt cx="1736104" cy="7571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36104" cy="757123"/>
            </a:xfrm>
            <a:custGeom>
              <a:avLst/>
              <a:gdLst/>
              <a:ahLst/>
              <a:cxnLst/>
              <a:rect l="l" t="t" r="r" b="b"/>
              <a:pathLst>
                <a:path w="1736104" h="757123">
                  <a:moveTo>
                    <a:pt x="44907" y="0"/>
                  </a:moveTo>
                  <a:lnTo>
                    <a:pt x="1691197" y="0"/>
                  </a:lnTo>
                  <a:cubicBezTo>
                    <a:pt x="1715999" y="0"/>
                    <a:pt x="1736104" y="20105"/>
                    <a:pt x="1736104" y="44907"/>
                  </a:cubicBezTo>
                  <a:lnTo>
                    <a:pt x="1736104" y="712217"/>
                  </a:lnTo>
                  <a:cubicBezTo>
                    <a:pt x="1736104" y="737018"/>
                    <a:pt x="1715999" y="757123"/>
                    <a:pt x="1691197" y="757123"/>
                  </a:cubicBezTo>
                  <a:lnTo>
                    <a:pt x="44907" y="757123"/>
                  </a:lnTo>
                  <a:cubicBezTo>
                    <a:pt x="20105" y="757123"/>
                    <a:pt x="0" y="737018"/>
                    <a:pt x="0" y="712217"/>
                  </a:cubicBezTo>
                  <a:lnTo>
                    <a:pt x="0" y="44907"/>
                  </a:lnTo>
                  <a:cubicBezTo>
                    <a:pt x="0" y="20105"/>
                    <a:pt x="20105" y="0"/>
                    <a:pt x="44907" y="0"/>
                  </a:cubicBezTo>
                  <a:close/>
                </a:path>
              </a:pathLst>
            </a:custGeom>
            <a:solidFill>
              <a:srgbClr val="FFFFFF">
                <a:alpha val="85882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id="7" name="Freeform 7"/>
          <p:cNvSpPr/>
          <p:nvPr/>
        </p:nvSpPr>
        <p:spPr>
          <a:xfrm>
            <a:off x="6865216" y="1343365"/>
            <a:ext cx="10212642" cy="10665944"/>
          </a:xfrm>
          <a:custGeom>
            <a:avLst/>
            <a:gdLst/>
            <a:ahLst/>
            <a:cxnLst/>
            <a:rect l="l" t="t" r="r" b="b"/>
            <a:pathLst>
              <a:path w="10212642" h="10665944">
                <a:moveTo>
                  <a:pt x="0" y="0"/>
                </a:moveTo>
                <a:lnTo>
                  <a:pt x="10212642" y="0"/>
                </a:lnTo>
                <a:lnTo>
                  <a:pt x="10212642" y="10665945"/>
                </a:lnTo>
                <a:lnTo>
                  <a:pt x="0" y="1066594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8700" y="2192124"/>
            <a:ext cx="12260437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0"/>
              </a:lnSpc>
            </a:pPr>
            <a:r>
              <a:rPr lang="en-US" sz="12000" b="1" spc="-6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Akses Kontrol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20266" y="4716263"/>
            <a:ext cx="4577364" cy="4552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53"/>
              </a:lnSpc>
            </a:pPr>
            <a:r>
              <a:rPr lang="en-US" sz="2609" spc="-13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Ketahui secara langsung saat seseorang </a:t>
            </a:r>
            <a:r>
              <a:rPr lang="en-US" sz="2609" b="1" spc="-13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membuka </a:t>
            </a:r>
            <a:r>
              <a:rPr lang="en-US" sz="2609" spc="-13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pintu atau </a:t>
            </a:r>
            <a:r>
              <a:rPr lang="en-US" sz="2609" b="1" spc="-13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menonaktifkan </a:t>
            </a:r>
            <a:r>
              <a:rPr lang="en-US" sz="2609" spc="-13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sistem keamanan.  </a:t>
            </a:r>
          </a:p>
          <a:p>
            <a:pPr algn="l">
              <a:lnSpc>
                <a:spcPts val="3653"/>
              </a:lnSpc>
            </a:pPr>
            <a:endParaRPr lang="en-US" sz="2609" spc="-13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653"/>
              </a:lnSpc>
            </a:pPr>
            <a:r>
              <a:rPr lang="en-US" sz="2609" spc="-13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Anda dapat dengan mudah </a:t>
            </a:r>
            <a:r>
              <a:rPr lang="en-US" sz="2609" b="1" spc="-13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mengelola </a:t>
            </a:r>
            <a:r>
              <a:rPr lang="en-US" sz="2609" spc="-13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pengguna, memberikan </a:t>
            </a:r>
            <a:r>
              <a:rPr lang="en-US" sz="2609" b="1" spc="-13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akses</a:t>
            </a:r>
            <a:r>
              <a:rPr lang="en-US" sz="2609" spc="-13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atau </a:t>
            </a:r>
            <a:r>
              <a:rPr lang="en-US" sz="2609" b="1" spc="-13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menghapus </a:t>
            </a:r>
            <a:r>
              <a:rPr lang="en-US" sz="2609" spc="-13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mereka dari sistem.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28700" y="706088"/>
            <a:ext cx="942507" cy="645225"/>
          </a:xfrm>
          <a:custGeom>
            <a:avLst/>
            <a:gdLst/>
            <a:ahLst/>
            <a:cxnLst/>
            <a:rect l="l" t="t" r="r" b="b"/>
            <a:pathLst>
              <a:path w="942507" h="645225">
                <a:moveTo>
                  <a:pt x="0" y="0"/>
                </a:moveTo>
                <a:lnTo>
                  <a:pt x="942507" y="0"/>
                </a:lnTo>
                <a:lnTo>
                  <a:pt x="942507" y="645224"/>
                </a:lnTo>
                <a:lnTo>
                  <a:pt x="0" y="6452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9" r="-69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864552" y="411315"/>
            <a:ext cx="558896" cy="1234769"/>
          </a:xfrm>
          <a:custGeom>
            <a:avLst/>
            <a:gdLst/>
            <a:ahLst/>
            <a:cxnLst/>
            <a:rect l="l" t="t" r="r" b="b"/>
            <a:pathLst>
              <a:path w="558896" h="1234769">
                <a:moveTo>
                  <a:pt x="0" y="0"/>
                </a:moveTo>
                <a:lnTo>
                  <a:pt x="558896" y="0"/>
                </a:lnTo>
                <a:lnTo>
                  <a:pt x="558896" y="1234770"/>
                </a:lnTo>
                <a:lnTo>
                  <a:pt x="0" y="12347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DE0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1065148" y="-299437"/>
            <a:ext cx="10415555" cy="10757320"/>
          </a:xfrm>
          <a:custGeom>
            <a:avLst/>
            <a:gdLst/>
            <a:ahLst/>
            <a:cxnLst/>
            <a:rect l="l" t="t" r="r" b="b"/>
            <a:pathLst>
              <a:path w="10415555" h="10757320">
                <a:moveTo>
                  <a:pt x="0" y="0"/>
                </a:moveTo>
                <a:lnTo>
                  <a:pt x="10415555" y="0"/>
                </a:lnTo>
                <a:lnTo>
                  <a:pt x="10415555" y="10757319"/>
                </a:lnTo>
                <a:lnTo>
                  <a:pt x="0" y="107573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520" t="-8743" r="-6184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700404" y="254010"/>
            <a:ext cx="558896" cy="1234769"/>
          </a:xfrm>
          <a:custGeom>
            <a:avLst/>
            <a:gdLst/>
            <a:ahLst/>
            <a:cxnLst/>
            <a:rect l="l" t="t" r="r" b="b"/>
            <a:pathLst>
              <a:path w="558896" h="1234769">
                <a:moveTo>
                  <a:pt x="0" y="0"/>
                </a:moveTo>
                <a:lnTo>
                  <a:pt x="558896" y="0"/>
                </a:lnTo>
                <a:lnTo>
                  <a:pt x="558896" y="1234770"/>
                </a:lnTo>
                <a:lnTo>
                  <a:pt x="0" y="1234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662051" y="0"/>
            <a:ext cx="6892290" cy="10287000"/>
          </a:xfrm>
          <a:custGeom>
            <a:avLst/>
            <a:gdLst/>
            <a:ahLst/>
            <a:cxnLst/>
            <a:rect l="l" t="t" r="r" b="b"/>
            <a:pathLst>
              <a:path w="6892290" h="10287000">
                <a:moveTo>
                  <a:pt x="0" y="0"/>
                </a:moveTo>
                <a:lnTo>
                  <a:pt x="6892290" y="0"/>
                </a:lnTo>
                <a:lnTo>
                  <a:pt x="689229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8999"/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626906" y="1081990"/>
            <a:ext cx="4887310" cy="9287050"/>
          </a:xfrm>
          <a:custGeom>
            <a:avLst/>
            <a:gdLst/>
            <a:ahLst/>
            <a:cxnLst/>
            <a:rect l="l" t="t" r="r" b="b"/>
            <a:pathLst>
              <a:path w="4887310" h="9287050">
                <a:moveTo>
                  <a:pt x="0" y="0"/>
                </a:moveTo>
                <a:lnTo>
                  <a:pt x="4887311" y="0"/>
                </a:lnTo>
                <a:lnTo>
                  <a:pt x="4887311" y="9287050"/>
                </a:lnTo>
                <a:lnTo>
                  <a:pt x="0" y="92870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2355426"/>
            <a:ext cx="5840519" cy="2788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94"/>
              </a:lnSpc>
            </a:pPr>
            <a:r>
              <a:rPr lang="en-US" sz="10694" b="1" spc="-534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Panic button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5453401"/>
            <a:ext cx="7438928" cy="2753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36"/>
              </a:lnSpc>
            </a:pPr>
            <a:r>
              <a:rPr lang="en-US" sz="3740" spc="-18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Mengirimkan alarm dalam keadaan darurat.*</a:t>
            </a:r>
          </a:p>
          <a:p>
            <a:pPr algn="l">
              <a:lnSpc>
                <a:spcPts val="3822"/>
              </a:lnSpc>
            </a:pPr>
            <a:endParaRPr lang="en-US" sz="3740" spc="-187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822"/>
              </a:lnSpc>
            </a:pPr>
            <a:r>
              <a:rPr lang="en-US" sz="2730" i="1" spc="-136">
                <a:solidFill>
                  <a:srgbClr val="FFFFFF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*Fungsi ini hanya dapat diaktifkan oleh Perusahaan Keamanan.</a:t>
            </a:r>
          </a:p>
        </p:txBody>
      </p:sp>
      <p:sp>
        <p:nvSpPr>
          <p:cNvPr id="8" name="Freeform 8"/>
          <p:cNvSpPr/>
          <p:nvPr/>
        </p:nvSpPr>
        <p:spPr>
          <a:xfrm>
            <a:off x="1028700" y="706088"/>
            <a:ext cx="942507" cy="645225"/>
          </a:xfrm>
          <a:custGeom>
            <a:avLst/>
            <a:gdLst/>
            <a:ahLst/>
            <a:cxnLst/>
            <a:rect l="l" t="t" r="r" b="b"/>
            <a:pathLst>
              <a:path w="942507" h="645225">
                <a:moveTo>
                  <a:pt x="0" y="0"/>
                </a:moveTo>
                <a:lnTo>
                  <a:pt x="942507" y="0"/>
                </a:lnTo>
                <a:lnTo>
                  <a:pt x="942507" y="645224"/>
                </a:lnTo>
                <a:lnTo>
                  <a:pt x="0" y="6452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9" r="-69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49252" y="8879441"/>
            <a:ext cx="558896" cy="1234769"/>
          </a:xfrm>
          <a:custGeom>
            <a:avLst/>
            <a:gdLst/>
            <a:ahLst/>
            <a:cxnLst/>
            <a:rect l="l" t="t" r="r" b="b"/>
            <a:pathLst>
              <a:path w="558896" h="1234769">
                <a:moveTo>
                  <a:pt x="0" y="0"/>
                </a:moveTo>
                <a:lnTo>
                  <a:pt x="558896" y="0"/>
                </a:lnTo>
                <a:lnTo>
                  <a:pt x="558896" y="1234770"/>
                </a:lnTo>
                <a:lnTo>
                  <a:pt x="0" y="1234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DE0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143500"/>
            <a:ext cx="18288000" cy="5101228"/>
            <a:chOff x="0" y="0"/>
            <a:chExt cx="4816593" cy="13435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343533"/>
            </a:xfrm>
            <a:custGeom>
              <a:avLst/>
              <a:gdLst/>
              <a:ahLst/>
              <a:cxnLst/>
              <a:rect l="l" t="t" r="r" b="b"/>
              <a:pathLst>
                <a:path w="4816592" h="1343533">
                  <a:moveTo>
                    <a:pt x="0" y="0"/>
                  </a:moveTo>
                  <a:lnTo>
                    <a:pt x="4816592" y="0"/>
                  </a:lnTo>
                  <a:lnTo>
                    <a:pt x="4816592" y="1343533"/>
                  </a:lnTo>
                  <a:lnTo>
                    <a:pt x="0" y="13435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816593" cy="1305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0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890400" y="1240689"/>
            <a:ext cx="14236653" cy="10624102"/>
          </a:xfrm>
          <a:custGeom>
            <a:avLst/>
            <a:gdLst/>
            <a:ahLst/>
            <a:cxnLst/>
            <a:rect l="l" t="t" r="r" b="b"/>
            <a:pathLst>
              <a:path w="14236653" h="10624102">
                <a:moveTo>
                  <a:pt x="0" y="0"/>
                </a:moveTo>
                <a:lnTo>
                  <a:pt x="14236653" y="0"/>
                </a:lnTo>
                <a:lnTo>
                  <a:pt x="14236653" y="10624102"/>
                </a:lnTo>
                <a:lnTo>
                  <a:pt x="0" y="106241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2096874"/>
            <a:ext cx="11340056" cy="196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00"/>
              </a:lnSpc>
            </a:pPr>
            <a:r>
              <a:rPr lang="en-US" sz="7500" b="1" spc="-37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Deteksi Kebocoran </a:t>
            </a:r>
          </a:p>
          <a:p>
            <a:pPr algn="l">
              <a:lnSpc>
                <a:spcPts val="7500"/>
              </a:lnSpc>
            </a:pPr>
            <a:r>
              <a:rPr lang="en-US" sz="7500" b="1" spc="-37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Air &amp; Kebakaran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6505115"/>
            <a:ext cx="6861700" cy="1966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7"/>
              </a:lnSpc>
            </a:pPr>
            <a:r>
              <a:rPr lang="en-US" sz="2233" spc="-11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Deteksi potensi bahaya seperti kebocoran air atau kebakaran. Sistem Anda akan segera memberi tahu Anda melalui Protegus, sehingga Anda dapat mengambil tindakan sebelum masalah menjadi semakin besar dan merugikan.</a:t>
            </a:r>
          </a:p>
        </p:txBody>
      </p:sp>
      <p:sp>
        <p:nvSpPr>
          <p:cNvPr id="8" name="Freeform 8"/>
          <p:cNvSpPr/>
          <p:nvPr/>
        </p:nvSpPr>
        <p:spPr>
          <a:xfrm>
            <a:off x="1028700" y="706088"/>
            <a:ext cx="942507" cy="645225"/>
          </a:xfrm>
          <a:custGeom>
            <a:avLst/>
            <a:gdLst/>
            <a:ahLst/>
            <a:cxnLst/>
            <a:rect l="l" t="t" r="r" b="b"/>
            <a:pathLst>
              <a:path w="942507" h="645225">
                <a:moveTo>
                  <a:pt x="0" y="0"/>
                </a:moveTo>
                <a:lnTo>
                  <a:pt x="942507" y="0"/>
                </a:lnTo>
                <a:lnTo>
                  <a:pt x="942507" y="645224"/>
                </a:lnTo>
                <a:lnTo>
                  <a:pt x="0" y="6452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9" r="-69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864552" y="411315"/>
            <a:ext cx="558896" cy="1234769"/>
          </a:xfrm>
          <a:custGeom>
            <a:avLst/>
            <a:gdLst/>
            <a:ahLst/>
            <a:cxnLst/>
            <a:rect l="l" t="t" r="r" b="b"/>
            <a:pathLst>
              <a:path w="558896" h="1234769">
                <a:moveTo>
                  <a:pt x="0" y="0"/>
                </a:moveTo>
                <a:lnTo>
                  <a:pt x="558896" y="0"/>
                </a:lnTo>
                <a:lnTo>
                  <a:pt x="558896" y="1234770"/>
                </a:lnTo>
                <a:lnTo>
                  <a:pt x="0" y="12347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841392" y="-1268038"/>
            <a:ext cx="12823077" cy="1282307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76200" y="114300"/>
              <a:ext cx="660400" cy="622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0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705860"/>
            <a:ext cx="9743714" cy="9879558"/>
          </a:xfrm>
          <a:custGeom>
            <a:avLst/>
            <a:gdLst/>
            <a:ahLst/>
            <a:cxnLst/>
            <a:rect l="l" t="t" r="r" b="b"/>
            <a:pathLst>
              <a:path w="9743714" h="9879558">
                <a:moveTo>
                  <a:pt x="0" y="0"/>
                </a:moveTo>
                <a:lnTo>
                  <a:pt x="9743714" y="0"/>
                </a:lnTo>
                <a:lnTo>
                  <a:pt x="9743714" y="9879558"/>
                </a:lnTo>
                <a:lnTo>
                  <a:pt x="0" y="9879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321307" y="2355426"/>
            <a:ext cx="7175229" cy="1429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94"/>
              </a:lnSpc>
            </a:pPr>
            <a:r>
              <a:rPr lang="en-US" sz="10694" b="1" spc="-534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IP camera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321307" y="4546348"/>
            <a:ext cx="5827202" cy="2874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22"/>
              </a:lnSpc>
            </a:pPr>
            <a:r>
              <a:rPr lang="en-US" sz="2730" spc="-13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Aplikasi Protegus terhubung dengan semua kamera di pasaran melalui tautan RTSP, membuat pengembangan sistem keamanan rumah pintar Anda menjadi semudah mungkin.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21307" y="8391008"/>
            <a:ext cx="5827202" cy="464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22"/>
              </a:lnSpc>
            </a:pPr>
            <a:r>
              <a:rPr lang="en-US" sz="2730" b="1" spc="-136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Hubungkan kamera IP apa pun.</a:t>
            </a:r>
          </a:p>
        </p:txBody>
      </p:sp>
      <p:sp>
        <p:nvSpPr>
          <p:cNvPr id="9" name="Freeform 9"/>
          <p:cNvSpPr/>
          <p:nvPr/>
        </p:nvSpPr>
        <p:spPr>
          <a:xfrm>
            <a:off x="1028700" y="706088"/>
            <a:ext cx="942507" cy="645225"/>
          </a:xfrm>
          <a:custGeom>
            <a:avLst/>
            <a:gdLst/>
            <a:ahLst/>
            <a:cxnLst/>
            <a:rect l="l" t="t" r="r" b="b"/>
            <a:pathLst>
              <a:path w="942507" h="645225">
                <a:moveTo>
                  <a:pt x="0" y="0"/>
                </a:moveTo>
                <a:lnTo>
                  <a:pt x="942507" y="0"/>
                </a:lnTo>
                <a:lnTo>
                  <a:pt x="942507" y="645224"/>
                </a:lnTo>
                <a:lnTo>
                  <a:pt x="0" y="6452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9" r="-69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41058" y="8640915"/>
            <a:ext cx="558896" cy="1234769"/>
          </a:xfrm>
          <a:custGeom>
            <a:avLst/>
            <a:gdLst/>
            <a:ahLst/>
            <a:cxnLst/>
            <a:rect l="l" t="t" r="r" b="b"/>
            <a:pathLst>
              <a:path w="558896" h="1234769">
                <a:moveTo>
                  <a:pt x="0" y="0"/>
                </a:moveTo>
                <a:lnTo>
                  <a:pt x="558896" y="0"/>
                </a:lnTo>
                <a:lnTo>
                  <a:pt x="558896" y="1234770"/>
                </a:lnTo>
                <a:lnTo>
                  <a:pt x="0" y="12347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567118"/>
            <a:ext cx="858993" cy="588052"/>
          </a:xfrm>
          <a:custGeom>
            <a:avLst/>
            <a:gdLst/>
            <a:ahLst/>
            <a:cxnLst/>
            <a:rect l="l" t="t" r="r" b="b"/>
            <a:pathLst>
              <a:path w="858993" h="588052">
                <a:moveTo>
                  <a:pt x="0" y="0"/>
                </a:moveTo>
                <a:lnTo>
                  <a:pt x="858993" y="0"/>
                </a:lnTo>
                <a:lnTo>
                  <a:pt x="858993" y="588052"/>
                </a:lnTo>
                <a:lnTo>
                  <a:pt x="0" y="5880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3380823" y="5933293"/>
            <a:ext cx="4238659" cy="890416"/>
            <a:chOff x="0" y="19050"/>
            <a:chExt cx="5651545" cy="1187221"/>
          </a:xfrm>
        </p:grpSpPr>
        <p:sp>
          <p:nvSpPr>
            <p:cNvPr id="5" name="Freeform 5"/>
            <p:cNvSpPr/>
            <p:nvPr/>
          </p:nvSpPr>
          <p:spPr>
            <a:xfrm>
              <a:off x="0" y="59459"/>
              <a:ext cx="466263" cy="466263"/>
            </a:xfrm>
            <a:custGeom>
              <a:avLst/>
              <a:gdLst/>
              <a:ahLst/>
              <a:cxnLst/>
              <a:rect l="l" t="t" r="r" b="b"/>
              <a:pathLst>
                <a:path w="466263" h="466263">
                  <a:moveTo>
                    <a:pt x="0" y="0"/>
                  </a:moveTo>
                  <a:lnTo>
                    <a:pt x="466263" y="0"/>
                  </a:lnTo>
                  <a:lnTo>
                    <a:pt x="466263" y="466263"/>
                  </a:lnTo>
                  <a:lnTo>
                    <a:pt x="0" y="4662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952965" y="690574"/>
              <a:ext cx="4698580" cy="515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455"/>
                </a:lnSpc>
              </a:pPr>
              <a:r>
                <a:rPr lang="en-US" sz="1304" spc="9" dirty="0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021 - 8899 - 4444</a:t>
              </a:r>
            </a:p>
            <a:p>
              <a:pPr algn="just">
                <a:lnSpc>
                  <a:spcPts val="1455"/>
                </a:lnSpc>
                <a:spcBef>
                  <a:spcPct val="0"/>
                </a:spcBef>
              </a:pPr>
              <a:r>
                <a:rPr lang="en-US" sz="1304" spc="9" dirty="0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0812 - 1102 - 4885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52965" y="19050"/>
              <a:ext cx="1788840" cy="5122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024"/>
                </a:lnSpc>
                <a:spcBef>
                  <a:spcPct val="0"/>
                </a:spcBef>
              </a:pPr>
              <a:r>
                <a:rPr lang="en-US" sz="2709" b="1" spc="18">
                  <a:solidFill>
                    <a:srgbClr val="12005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PHONE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380823" y="7353332"/>
            <a:ext cx="4255620" cy="711336"/>
            <a:chOff x="0" y="0"/>
            <a:chExt cx="5674160" cy="948448"/>
          </a:xfrm>
        </p:grpSpPr>
        <p:sp>
          <p:nvSpPr>
            <p:cNvPr id="9" name="Freeform 9"/>
            <p:cNvSpPr/>
            <p:nvPr/>
          </p:nvSpPr>
          <p:spPr>
            <a:xfrm>
              <a:off x="0" y="96682"/>
              <a:ext cx="517211" cy="331661"/>
            </a:xfrm>
            <a:custGeom>
              <a:avLst/>
              <a:gdLst/>
              <a:ahLst/>
              <a:cxnLst/>
              <a:rect l="l" t="t" r="r" b="b"/>
              <a:pathLst>
                <a:path w="517211" h="331661">
                  <a:moveTo>
                    <a:pt x="0" y="0"/>
                  </a:moveTo>
                  <a:lnTo>
                    <a:pt x="517211" y="0"/>
                  </a:lnTo>
                  <a:lnTo>
                    <a:pt x="517211" y="331662"/>
                  </a:lnTo>
                  <a:lnTo>
                    <a:pt x="0" y="331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975580" y="690575"/>
              <a:ext cx="4698580" cy="2578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455"/>
                </a:lnSpc>
                <a:spcBef>
                  <a:spcPct val="0"/>
                </a:spcBef>
              </a:pPr>
              <a:r>
                <a:rPr lang="en-US" sz="1304" spc="9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info@lax.co.id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75580" y="19050"/>
              <a:ext cx="1230202" cy="5122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024"/>
                </a:lnSpc>
                <a:spcBef>
                  <a:spcPct val="0"/>
                </a:spcBef>
              </a:pPr>
              <a:r>
                <a:rPr lang="en-US" sz="2709" b="1" spc="18">
                  <a:solidFill>
                    <a:srgbClr val="12005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MAIL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657379" y="5919005"/>
            <a:ext cx="4256847" cy="2146926"/>
            <a:chOff x="0" y="0"/>
            <a:chExt cx="5675796" cy="286256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35410" cy="594416"/>
            </a:xfrm>
            <a:custGeom>
              <a:avLst/>
              <a:gdLst/>
              <a:ahLst/>
              <a:cxnLst/>
              <a:rect l="l" t="t" r="r" b="b"/>
              <a:pathLst>
                <a:path w="435410" h="594416">
                  <a:moveTo>
                    <a:pt x="0" y="0"/>
                  </a:moveTo>
                  <a:lnTo>
                    <a:pt x="435410" y="0"/>
                  </a:lnTo>
                  <a:lnTo>
                    <a:pt x="435410" y="594416"/>
                  </a:lnTo>
                  <a:lnTo>
                    <a:pt x="0" y="5944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917984" y="696790"/>
              <a:ext cx="4421188" cy="21657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853"/>
                </a:lnSpc>
              </a:pPr>
              <a:r>
                <a:rPr lang="en-US" sz="1227" spc="8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Ruko Aralia, Blok HY43 No.40,</a:t>
              </a:r>
            </a:p>
            <a:p>
              <a:pPr algn="just">
                <a:lnSpc>
                  <a:spcPts val="1853"/>
                </a:lnSpc>
              </a:pPr>
              <a:r>
                <a:rPr lang="en-US" sz="1227" spc="8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Pusaka Rakyat, Kec. Tarumajaya,</a:t>
              </a:r>
            </a:p>
            <a:p>
              <a:pPr algn="just">
                <a:lnSpc>
                  <a:spcPts val="1853"/>
                </a:lnSpc>
              </a:pPr>
              <a:r>
                <a:rPr lang="en-US" sz="1227" spc="8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Bekasi, Jawa Barat 17214</a:t>
              </a:r>
            </a:p>
            <a:p>
              <a:pPr algn="just">
                <a:lnSpc>
                  <a:spcPts val="1853"/>
                </a:lnSpc>
              </a:pPr>
              <a:endParaRPr lang="en-US" sz="1227" spc="8">
                <a:solidFill>
                  <a:srgbClr val="120052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just">
                <a:lnSpc>
                  <a:spcPts val="1853"/>
                </a:lnSpc>
              </a:pPr>
              <a:r>
                <a:rPr lang="en-US" sz="1227" spc="8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Marketing Office</a:t>
              </a:r>
            </a:p>
            <a:p>
              <a:pPr algn="just">
                <a:lnSpc>
                  <a:spcPts val="1853"/>
                </a:lnSpc>
              </a:pPr>
              <a:r>
                <a:rPr lang="en-US" sz="1227" spc="8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Jl. Angkasa No. 32 Blok A10</a:t>
              </a:r>
            </a:p>
            <a:p>
              <a:pPr algn="just">
                <a:lnSpc>
                  <a:spcPts val="1853"/>
                </a:lnSpc>
              </a:pPr>
              <a:r>
                <a:rPr lang="en-US" sz="1227" spc="8">
                  <a:solidFill>
                    <a:srgbClr val="120052"/>
                  </a:solidFill>
                  <a:latin typeface="Poppins"/>
                  <a:ea typeface="Poppins"/>
                  <a:cs typeface="Poppins"/>
                  <a:sym typeface="Poppins"/>
                </a:rPr>
                <a:t>Jakarta Pusat – Indonesia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17984" y="113660"/>
              <a:ext cx="4757811" cy="4807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845"/>
                </a:lnSpc>
                <a:spcBef>
                  <a:spcPct val="0"/>
                </a:spcBef>
              </a:pPr>
              <a:r>
                <a:rPr lang="en-US" sz="2549" b="1" spc="17">
                  <a:solidFill>
                    <a:srgbClr val="12005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ADDRESS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5671367" y="2450932"/>
            <a:ext cx="11587933" cy="2560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33"/>
              </a:lnSpc>
              <a:spcBef>
                <a:spcPct val="0"/>
              </a:spcBef>
            </a:pPr>
            <a:r>
              <a:rPr lang="en-US" sz="18349" spc="-623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THANK </a:t>
            </a:r>
            <a:r>
              <a:rPr lang="en-US" sz="18349" spc="-623">
                <a:solidFill>
                  <a:srgbClr val="0073AE"/>
                </a:solidFill>
                <a:latin typeface="Anton"/>
                <a:ea typeface="Anton"/>
                <a:cs typeface="Anton"/>
                <a:sym typeface="Anton"/>
              </a:rPr>
              <a:t>YOU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370704" y="692896"/>
            <a:ext cx="2265739" cy="462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08"/>
              </a:lnSpc>
            </a:pPr>
            <a:r>
              <a:rPr lang="en-US" sz="170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Service </a:t>
            </a:r>
          </a:p>
          <a:p>
            <a:pPr algn="l">
              <a:lnSpc>
                <a:spcPts val="1708"/>
              </a:lnSpc>
              <a:spcBef>
                <a:spcPct val="0"/>
              </a:spcBef>
            </a:pPr>
            <a:r>
              <a:rPr lang="en-US" sz="1708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Excellence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699</Words>
  <Application>Microsoft Macintosh PowerPoint</Application>
  <PresentationFormat>Custom</PresentationFormat>
  <Paragraphs>103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Montserrat Bold</vt:lpstr>
      <vt:lpstr>Calibri</vt:lpstr>
      <vt:lpstr>Montserrat Italics</vt:lpstr>
      <vt:lpstr>Anton</vt:lpstr>
      <vt:lpstr>Poppins</vt:lpstr>
      <vt:lpstr>Montserrat</vt:lpstr>
      <vt:lpstr>Poppins Bold</vt:lpstr>
      <vt:lpstr>Montserrat Bold Italics</vt:lpstr>
      <vt:lpstr>Montserrat Ultra-Bold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LTI TRIKDIS - SP3 2025</dc:title>
  <cp:lastModifiedBy>Microsoft Office User</cp:lastModifiedBy>
  <cp:revision>2</cp:revision>
  <dcterms:created xsi:type="dcterms:W3CDTF">2006-08-16T00:00:00Z</dcterms:created>
  <dcterms:modified xsi:type="dcterms:W3CDTF">2025-09-24T02:46:58Z</dcterms:modified>
  <dc:identifier>DAGg0a_AO7E</dc:identifier>
</cp:coreProperties>
</file>