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Anton" pitchFamily="2" charset="77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Montserrat Bold" pitchFamily="2" charset="77"/>
      <p:regular r:id="rId26"/>
      <p:bold r:id="rId27"/>
    </p:embeddedFont>
    <p:embeddedFont>
      <p:font typeface="Poppins" pitchFamily="2" charset="77"/>
      <p:regular r:id="rId28"/>
      <p:bold r:id="rId29"/>
      <p:italic r:id="rId30"/>
      <p:boldItalic r:id="rId31"/>
    </p:embeddedFont>
    <p:embeddedFont>
      <p:font typeface="Poppins Bold" pitchFamily="2" charset="77"/>
      <p:regular r:id="rId32"/>
      <p:bold r:id="rId33"/>
    </p:embeddedFont>
    <p:embeddedFont>
      <p:font typeface="Poppins Light Bold" panose="02000000000000000000" pitchFamily="2" charset="77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8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svg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sv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1.png"/><Relationship Id="rId3" Type="http://schemas.openxmlformats.org/officeDocument/2006/relationships/image" Target="../media/image25.jpeg"/><Relationship Id="rId7" Type="http://schemas.openxmlformats.org/officeDocument/2006/relationships/image" Target="../media/image10.jpeg"/><Relationship Id="rId12" Type="http://schemas.openxmlformats.org/officeDocument/2006/relationships/image" Target="../media/image30.png"/><Relationship Id="rId2" Type="http://schemas.openxmlformats.org/officeDocument/2006/relationships/image" Target="../media/image24.png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9.png"/><Relationship Id="rId5" Type="http://schemas.openxmlformats.org/officeDocument/2006/relationships/image" Target="../media/image27.svg"/><Relationship Id="rId15" Type="http://schemas.openxmlformats.org/officeDocument/2006/relationships/image" Target="../media/image33.jpeg"/><Relationship Id="rId10" Type="http://schemas.openxmlformats.org/officeDocument/2006/relationships/image" Target="../media/image28.png"/><Relationship Id="rId4" Type="http://schemas.openxmlformats.org/officeDocument/2006/relationships/image" Target="../media/image26.png"/><Relationship Id="rId9" Type="http://schemas.openxmlformats.org/officeDocument/2006/relationships/image" Target="../media/image2.png"/><Relationship Id="rId14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jpeg"/><Relationship Id="rId7" Type="http://schemas.openxmlformats.org/officeDocument/2006/relationships/image" Target="../media/image3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10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5.png"/><Relationship Id="rId7" Type="http://schemas.openxmlformats.org/officeDocument/2006/relationships/image" Target="../media/image3.png"/><Relationship Id="rId12" Type="http://schemas.openxmlformats.org/officeDocument/2006/relationships/image" Target="../media/image4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42.png"/><Relationship Id="rId5" Type="http://schemas.openxmlformats.org/officeDocument/2006/relationships/image" Target="../media/image12.png"/><Relationship Id="rId10" Type="http://schemas.openxmlformats.org/officeDocument/2006/relationships/image" Target="../media/image41.png"/><Relationship Id="rId4" Type="http://schemas.openxmlformats.org/officeDocument/2006/relationships/image" Target="../media/image11.png"/><Relationship Id="rId9" Type="http://schemas.openxmlformats.org/officeDocument/2006/relationships/image" Target="../media/image40.jpeg"/><Relationship Id="rId14" Type="http://schemas.openxmlformats.org/officeDocument/2006/relationships/image" Target="../media/image4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jpeg"/><Relationship Id="rId7" Type="http://schemas.openxmlformats.org/officeDocument/2006/relationships/image" Target="../media/image3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5.png"/><Relationship Id="rId4" Type="http://schemas.openxmlformats.org/officeDocument/2006/relationships/image" Target="../media/image11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0.jpeg"/><Relationship Id="rId7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11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jpeg"/><Relationship Id="rId7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11.png"/><Relationship Id="rId9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gif"/><Relationship Id="rId3" Type="http://schemas.openxmlformats.org/officeDocument/2006/relationships/image" Target="../media/image10.jpeg"/><Relationship Id="rId7" Type="http://schemas.openxmlformats.org/officeDocument/2006/relationships/image" Target="../media/image4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0.jpeg"/><Relationship Id="rId7" Type="http://schemas.openxmlformats.org/officeDocument/2006/relationships/image" Target="../media/image3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11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10.jpe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18.png"/><Relationship Id="rId2" Type="http://schemas.openxmlformats.org/officeDocument/2006/relationships/image" Target="../media/image57.jpe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11" Type="http://schemas.openxmlformats.org/officeDocument/2006/relationships/image" Target="../media/image17.svg"/><Relationship Id="rId5" Type="http://schemas.openxmlformats.org/officeDocument/2006/relationships/image" Target="../media/image60.png"/><Relationship Id="rId15" Type="http://schemas.openxmlformats.org/officeDocument/2006/relationships/image" Target="../media/image3.png"/><Relationship Id="rId10" Type="http://schemas.openxmlformats.org/officeDocument/2006/relationships/image" Target="../media/image16.png"/><Relationship Id="rId4" Type="http://schemas.openxmlformats.org/officeDocument/2006/relationships/image" Target="../media/image59.svg"/><Relationship Id="rId9" Type="http://schemas.openxmlformats.org/officeDocument/2006/relationships/image" Target="../media/image64.jpeg"/><Relationship Id="rId1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0.jpeg"/><Relationship Id="rId7" Type="http://schemas.openxmlformats.org/officeDocument/2006/relationships/image" Target="../media/image6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73.png"/><Relationship Id="rId5" Type="http://schemas.openxmlformats.org/officeDocument/2006/relationships/image" Target="../media/image47.png"/><Relationship Id="rId10" Type="http://schemas.openxmlformats.org/officeDocument/2006/relationships/image" Target="../media/image72.png"/><Relationship Id="rId4" Type="http://schemas.openxmlformats.org/officeDocument/2006/relationships/image" Target="../media/image11.png"/><Relationship Id="rId9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.png"/><Relationship Id="rId7" Type="http://schemas.openxmlformats.org/officeDocument/2006/relationships/image" Target="../media/image78.sv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svg"/><Relationship Id="rId4" Type="http://schemas.openxmlformats.org/officeDocument/2006/relationships/image" Target="../media/image75.png"/><Relationship Id="rId9" Type="http://schemas.openxmlformats.org/officeDocument/2006/relationships/image" Target="../media/image8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604295" y="567118"/>
            <a:ext cx="3524626" cy="616810"/>
          </a:xfrm>
          <a:custGeom>
            <a:avLst/>
            <a:gdLst/>
            <a:ahLst/>
            <a:cxnLst/>
            <a:rect l="l" t="t" r="r" b="b"/>
            <a:pathLst>
              <a:path w="3524626" h="616810">
                <a:moveTo>
                  <a:pt x="0" y="0"/>
                </a:moveTo>
                <a:lnTo>
                  <a:pt x="3524626" y="0"/>
                </a:lnTo>
                <a:lnTo>
                  <a:pt x="3524626" y="616810"/>
                </a:lnTo>
                <a:lnTo>
                  <a:pt x="0" y="6168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07611" y="2558925"/>
            <a:ext cx="5592824" cy="4718945"/>
          </a:xfrm>
          <a:custGeom>
            <a:avLst/>
            <a:gdLst/>
            <a:ahLst/>
            <a:cxnLst/>
            <a:rect l="l" t="t" r="r" b="b"/>
            <a:pathLst>
              <a:path w="5592824" h="4718945">
                <a:moveTo>
                  <a:pt x="0" y="0"/>
                </a:moveTo>
                <a:lnTo>
                  <a:pt x="5592824" y="0"/>
                </a:lnTo>
                <a:lnTo>
                  <a:pt x="5592824" y="4718945"/>
                </a:lnTo>
                <a:lnTo>
                  <a:pt x="0" y="47189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947237" y="9321931"/>
            <a:ext cx="7314115" cy="534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1"/>
              </a:lnSpc>
              <a:spcBef>
                <a:spcPct val="0"/>
              </a:spcBef>
            </a:pPr>
            <a:r>
              <a:rPr lang="en-US" sz="3424" b="1" spc="-6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PT. LAX TEKNOLOGI INDONESIA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7237" y="8641172"/>
            <a:ext cx="7314115" cy="534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1"/>
              </a:lnSpc>
              <a:spcBef>
                <a:spcPct val="0"/>
              </a:spcBef>
            </a:pPr>
            <a:r>
              <a:rPr lang="en-US" sz="3424" b="1" spc="-6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 2"/>
          <p:cNvSpPr/>
          <p:nvPr/>
        </p:nvSpPr>
        <p:spPr>
          <a:xfrm>
            <a:off x="-38100" y="0"/>
            <a:ext cx="18533866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56657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aphicFrame>
        <p:nvGraphicFramePr>
          <p:cNvPr id="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524250"/>
              </p:ext>
            </p:extLst>
          </p:nvPr>
        </p:nvGraphicFramePr>
        <p:xfrm>
          <a:off x="5138502" y="3407628"/>
          <a:ext cx="2085287" cy="6120930"/>
        </p:xfrm>
        <a:graphic>
          <a:graphicData uri="http://schemas.openxmlformats.org/drawingml/2006/table">
            <a:tbl>
              <a:tblPr/>
              <a:tblGrid>
                <a:gridCol w="2085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3471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SP4000</a:t>
                      </a:r>
                      <a:endParaRPr lang="en-US" sz="1100" dirty="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9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3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7686">
                <a:tc>
                  <a:txBody>
                    <a:bodyPr/>
                    <a:lstStyle/>
                    <a:p>
                      <a:pPr algn="l">
                        <a:lnSpc>
                          <a:spcPts val="1325"/>
                        </a:lnSpc>
                        <a:defRPr/>
                      </a:pP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37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042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 (8 with ATZ)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37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947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24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947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947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 dirty="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RTX3</a:t>
                      </a:r>
                      <a:endParaRPr lang="en-US" sz="1100" dirty="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7158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12 (1 on-board)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8732">
                <a:tc>
                  <a:txBody>
                    <a:bodyPr/>
                    <a:lstStyle/>
                    <a:p>
                      <a:pPr algn="ctr">
                        <a:lnSpc>
                          <a:spcPts val="2555"/>
                        </a:lnSpc>
                        <a:defRPr/>
                      </a:pPr>
                      <a:r>
                        <a:rPr lang="en-US" sz="2129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YES</a:t>
                      </a:r>
                      <a:endParaRPr lang="en-US" sz="1100" dirty="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3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633835"/>
              </p:ext>
            </p:extLst>
          </p:nvPr>
        </p:nvGraphicFramePr>
        <p:xfrm>
          <a:off x="7534861" y="3407628"/>
          <a:ext cx="2153433" cy="6151611"/>
        </p:xfrm>
        <a:graphic>
          <a:graphicData uri="http://schemas.openxmlformats.org/drawingml/2006/table">
            <a:tbl>
              <a:tblPr/>
              <a:tblGrid>
                <a:gridCol w="2153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8012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SP5500</a:t>
                      </a:r>
                      <a:endParaRPr lang="en-US" sz="1100"/>
                    </a:p>
                  </a:txBody>
                  <a:tcPr marL="72129" marR="72129" marT="72129" marB="72129" anchor="ctr">
                    <a:lnL w="300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0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0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0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6339">
                <a:tc>
                  <a:txBody>
                    <a:bodyPr/>
                    <a:lstStyle/>
                    <a:p>
                      <a:pPr algn="l">
                        <a:lnSpc>
                          <a:spcPts val="1325"/>
                        </a:lnSpc>
                        <a:defRPr/>
                      </a:pPr>
                      <a:endParaRPr lang="en-US" sz="1100"/>
                    </a:p>
                  </a:txBody>
                  <a:tcPr marL="72129" marR="72129" marT="72129" marB="72129" anchor="ctr">
                    <a:lnL w="79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9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0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9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984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 dirty="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 (10 with ATZ)</a:t>
                      </a:r>
                      <a:endParaRPr lang="en-US" sz="1100" dirty="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9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984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24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984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984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RTX3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7158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 (2 on-board)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96166">
                <a:tc>
                  <a:txBody>
                    <a:bodyPr/>
                    <a:lstStyle/>
                    <a:p>
                      <a:pPr algn="ctr">
                        <a:lnSpc>
                          <a:spcPts val="2555"/>
                        </a:lnSpc>
                        <a:defRPr/>
                      </a:pPr>
                      <a:r>
                        <a:rPr lang="en-US" sz="2129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YES</a:t>
                      </a:r>
                      <a:endParaRPr lang="en-US" sz="1100" dirty="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743148"/>
              </p:ext>
            </p:extLst>
          </p:nvPr>
        </p:nvGraphicFramePr>
        <p:xfrm>
          <a:off x="10025169" y="3407628"/>
          <a:ext cx="2235209" cy="6120930"/>
        </p:xfrm>
        <a:graphic>
          <a:graphicData uri="http://schemas.openxmlformats.org/drawingml/2006/table">
            <a:tbl>
              <a:tblPr/>
              <a:tblGrid>
                <a:gridCol w="2235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3471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SP6000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9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3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7686">
                <a:tc>
                  <a:txBody>
                    <a:bodyPr/>
                    <a:lstStyle/>
                    <a:p>
                      <a:pPr algn="l">
                        <a:lnSpc>
                          <a:spcPts val="1325"/>
                        </a:lnSpc>
                        <a:defRPr/>
                      </a:pP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37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042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 (16 with ATZ)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37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947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24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947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947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RTX3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7158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 (2+2 on-board)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8732">
                <a:tc>
                  <a:txBody>
                    <a:bodyPr/>
                    <a:lstStyle/>
                    <a:p>
                      <a:pPr algn="ctr">
                        <a:lnSpc>
                          <a:spcPts val="2555"/>
                        </a:lnSpc>
                        <a:defRPr/>
                      </a:pPr>
                      <a:r>
                        <a:rPr lang="en-US" sz="2129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YES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3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309930"/>
              </p:ext>
            </p:extLst>
          </p:nvPr>
        </p:nvGraphicFramePr>
        <p:xfrm>
          <a:off x="12578927" y="3407628"/>
          <a:ext cx="2521855" cy="6068308"/>
        </p:xfrm>
        <a:graphic>
          <a:graphicData uri="http://schemas.openxmlformats.org/drawingml/2006/table">
            <a:tbl>
              <a:tblPr/>
              <a:tblGrid>
                <a:gridCol w="2521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4651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SP7000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9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9466">
                <a:tc>
                  <a:txBody>
                    <a:bodyPr/>
                    <a:lstStyle/>
                    <a:p>
                      <a:pPr algn="l">
                        <a:lnSpc>
                          <a:spcPts val="1325"/>
                        </a:lnSpc>
                        <a:defRPr/>
                      </a:pP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37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731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 (32 with ATZ)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37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600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600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600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RTX3</a:t>
                      </a:r>
                      <a:endParaRPr lang="en-US" sz="110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3205">
                <a:tc>
                  <a:txBody>
                    <a:bodyPr/>
                    <a:lstStyle/>
                    <a:p>
                      <a:pPr algn="ctr">
                        <a:lnSpc>
                          <a:spcPts val="2271"/>
                        </a:lnSpc>
                        <a:defRPr/>
                      </a:pPr>
                      <a:r>
                        <a:rPr lang="en-US" sz="1893" dirty="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 (4 on-board)</a:t>
                      </a:r>
                      <a:endParaRPr lang="en-US" sz="1100" dirty="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44455">
                <a:tc>
                  <a:txBody>
                    <a:bodyPr/>
                    <a:lstStyle/>
                    <a:p>
                      <a:pPr algn="ctr">
                        <a:lnSpc>
                          <a:spcPts val="2555"/>
                        </a:lnSpc>
                        <a:defRPr/>
                      </a:pPr>
                      <a:r>
                        <a:rPr lang="en-US" sz="2129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YES</a:t>
                      </a:r>
                      <a:endParaRPr lang="en-US" sz="1100" dirty="0"/>
                    </a:p>
                  </a:txBody>
                  <a:tcPr marL="72129" marR="72129" marT="72129" marB="72129" anchor="ctr">
                    <a:lnL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96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9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Freeform 8" descr="C:\Users\hani syafiza\Desktop\SP\sp4000.jpg"/>
          <p:cNvSpPr/>
          <p:nvPr/>
        </p:nvSpPr>
        <p:spPr>
          <a:xfrm>
            <a:off x="5181600" y="4244691"/>
            <a:ext cx="1847790" cy="981480"/>
          </a:xfrm>
          <a:custGeom>
            <a:avLst/>
            <a:gdLst/>
            <a:ahLst/>
            <a:cxnLst/>
            <a:rect l="l" t="t" r="r" b="b"/>
            <a:pathLst>
              <a:path w="2326450" h="1123388">
                <a:moveTo>
                  <a:pt x="0" y="0"/>
                </a:moveTo>
                <a:lnTo>
                  <a:pt x="2326451" y="0"/>
                </a:lnTo>
                <a:lnTo>
                  <a:pt x="2326451" y="1123387"/>
                </a:lnTo>
                <a:lnTo>
                  <a:pt x="0" y="11233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520" t="-80443" r="-18768" b="-8347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696200" y="4195223"/>
            <a:ext cx="1860115" cy="1091214"/>
          </a:xfrm>
          <a:custGeom>
            <a:avLst/>
            <a:gdLst/>
            <a:ahLst/>
            <a:cxnLst/>
            <a:rect l="l" t="t" r="r" b="b"/>
            <a:pathLst>
              <a:path w="2341968" h="1248988">
                <a:moveTo>
                  <a:pt x="0" y="0"/>
                </a:moveTo>
                <a:lnTo>
                  <a:pt x="2341968" y="0"/>
                </a:lnTo>
                <a:lnTo>
                  <a:pt x="2341968" y="1248989"/>
                </a:lnTo>
                <a:lnTo>
                  <a:pt x="0" y="12489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060" t="-74208" r="-9919" b="-75148"/>
            </a:stretch>
          </a:blipFill>
        </p:spPr>
      </p:sp>
      <p:sp>
        <p:nvSpPr>
          <p:cNvPr id="10" name="Freeform 10" descr="C:\Users\hani syafiza\Desktop\SP\sp6000.jpg"/>
          <p:cNvSpPr/>
          <p:nvPr/>
        </p:nvSpPr>
        <p:spPr>
          <a:xfrm>
            <a:off x="10095789" y="4195223"/>
            <a:ext cx="2059975" cy="1104045"/>
          </a:xfrm>
          <a:custGeom>
            <a:avLst/>
            <a:gdLst/>
            <a:ahLst/>
            <a:cxnLst/>
            <a:rect l="l" t="t" r="r" b="b"/>
            <a:pathLst>
              <a:path w="2357819" h="1263675">
                <a:moveTo>
                  <a:pt x="0" y="0"/>
                </a:moveTo>
                <a:lnTo>
                  <a:pt x="2357819" y="0"/>
                </a:lnTo>
                <a:lnTo>
                  <a:pt x="2357819" y="1263675"/>
                </a:lnTo>
                <a:lnTo>
                  <a:pt x="0" y="12636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207" t="-72559" r="-11494" b="-70814"/>
            </a:stretch>
          </a:blipFill>
        </p:spPr>
      </p:sp>
      <p:sp>
        <p:nvSpPr>
          <p:cNvPr id="11" name="Freeform 11" descr="C:\Users\hani syafiza\Desktop\SP\sp7000.jpg"/>
          <p:cNvSpPr/>
          <p:nvPr/>
        </p:nvSpPr>
        <p:spPr>
          <a:xfrm>
            <a:off x="12763792" y="4168558"/>
            <a:ext cx="2019008" cy="1127342"/>
          </a:xfrm>
          <a:custGeom>
            <a:avLst/>
            <a:gdLst/>
            <a:ahLst/>
            <a:cxnLst/>
            <a:rect l="l" t="t" r="r" b="b"/>
            <a:pathLst>
              <a:path w="2310929" h="1290340">
                <a:moveTo>
                  <a:pt x="0" y="0"/>
                </a:moveTo>
                <a:lnTo>
                  <a:pt x="2310929" y="0"/>
                </a:lnTo>
                <a:lnTo>
                  <a:pt x="2310929" y="1290340"/>
                </a:lnTo>
                <a:lnTo>
                  <a:pt x="0" y="12903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429" t="-59033" r="-9630" b="-57642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0" y="0"/>
            <a:ext cx="18495766" cy="2887808"/>
            <a:chOff x="0" y="0"/>
            <a:chExt cx="24661021" cy="3850411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24661021" cy="3850411"/>
              <a:chOff x="0" y="0"/>
              <a:chExt cx="4871313" cy="7605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871313" cy="760575"/>
              </a:xfrm>
              <a:custGeom>
                <a:avLst/>
                <a:gdLst/>
                <a:ahLst/>
                <a:cxnLst/>
                <a:rect l="l" t="t" r="r" b="b"/>
                <a:pathLst>
                  <a:path w="4871313" h="760575">
                    <a:moveTo>
                      <a:pt x="0" y="0"/>
                    </a:moveTo>
                    <a:lnTo>
                      <a:pt x="4871313" y="0"/>
                    </a:lnTo>
                    <a:lnTo>
                      <a:pt x="4871313" y="760575"/>
                    </a:lnTo>
                    <a:lnTo>
                      <a:pt x="0" y="76057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28575"/>
                <a:ext cx="4871313" cy="732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0" y="0"/>
              <a:ext cx="24661021" cy="3850411"/>
            </a:xfrm>
            <a:custGeom>
              <a:avLst/>
              <a:gdLst/>
              <a:ahLst/>
              <a:cxnLst/>
              <a:rect l="l" t="t" r="r" b="b"/>
              <a:pathLst>
                <a:path w="24661021" h="3850411">
                  <a:moveTo>
                    <a:pt x="0" y="0"/>
                  </a:moveTo>
                  <a:lnTo>
                    <a:pt x="24661021" y="0"/>
                  </a:lnTo>
                  <a:lnTo>
                    <a:pt x="24661021" y="3850411"/>
                  </a:lnTo>
                  <a:lnTo>
                    <a:pt x="0" y="38504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alphaModFix amt="16000"/>
              </a:blip>
              <a:stretch>
                <a:fillRect l="-30484" t="-228922" b="-228922"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9" r="-69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995520" y="8848932"/>
            <a:ext cx="2662080" cy="409368"/>
            <a:chOff x="0" y="0"/>
            <a:chExt cx="4686594" cy="720694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4686594" cy="720694"/>
              <a:chOff x="0" y="0"/>
              <a:chExt cx="1086799" cy="16712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086799" cy="167125"/>
              </a:xfrm>
              <a:custGeom>
                <a:avLst/>
                <a:gdLst/>
                <a:ahLst/>
                <a:cxnLst/>
                <a:rect l="l" t="t" r="r" b="b"/>
                <a:pathLst>
                  <a:path w="1086799" h="167125">
                    <a:moveTo>
                      <a:pt x="83563" y="0"/>
                    </a:moveTo>
                    <a:lnTo>
                      <a:pt x="1003236" y="0"/>
                    </a:lnTo>
                    <a:cubicBezTo>
                      <a:pt x="1025399" y="0"/>
                      <a:pt x="1046653" y="8804"/>
                      <a:pt x="1062324" y="24475"/>
                    </a:cubicBezTo>
                    <a:cubicBezTo>
                      <a:pt x="1077995" y="40146"/>
                      <a:pt x="1086799" y="61401"/>
                      <a:pt x="1086799" y="83563"/>
                    </a:cubicBezTo>
                    <a:lnTo>
                      <a:pt x="1086799" y="83563"/>
                    </a:lnTo>
                    <a:cubicBezTo>
                      <a:pt x="1086799" y="129713"/>
                      <a:pt x="1049387" y="167125"/>
                      <a:pt x="1003236" y="167125"/>
                    </a:cubicBezTo>
                    <a:lnTo>
                      <a:pt x="83563" y="167125"/>
                    </a:lnTo>
                    <a:cubicBezTo>
                      <a:pt x="61401" y="167125"/>
                      <a:pt x="40146" y="158322"/>
                      <a:pt x="24475" y="142651"/>
                    </a:cubicBezTo>
                    <a:cubicBezTo>
                      <a:pt x="8804" y="126979"/>
                      <a:pt x="0" y="105725"/>
                      <a:pt x="0" y="83563"/>
                    </a:cubicBezTo>
                    <a:lnTo>
                      <a:pt x="0" y="83563"/>
                    </a:lnTo>
                    <a:cubicBezTo>
                      <a:pt x="0" y="61401"/>
                      <a:pt x="8804" y="40146"/>
                      <a:pt x="24475" y="24475"/>
                    </a:cubicBezTo>
                    <a:cubicBezTo>
                      <a:pt x="40146" y="8804"/>
                      <a:pt x="61401" y="0"/>
                      <a:pt x="835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1051AD"/>
                </a:solidFill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19050"/>
                <a:ext cx="1086799" cy="186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sp>
          <p:nvSpPr>
            <p:cNvPr id="23" name="Freeform 23"/>
            <p:cNvSpPr/>
            <p:nvPr/>
          </p:nvSpPr>
          <p:spPr>
            <a:xfrm>
              <a:off x="4029467" y="70166"/>
              <a:ext cx="580363" cy="580363"/>
            </a:xfrm>
            <a:custGeom>
              <a:avLst/>
              <a:gdLst/>
              <a:ahLst/>
              <a:cxnLst/>
              <a:rect l="l" t="t" r="r" b="b"/>
              <a:pathLst>
                <a:path w="580363" h="580363">
                  <a:moveTo>
                    <a:pt x="0" y="0"/>
                  </a:moveTo>
                  <a:lnTo>
                    <a:pt x="580362" y="0"/>
                  </a:lnTo>
                  <a:lnTo>
                    <a:pt x="580362" y="580362"/>
                  </a:lnTo>
                  <a:lnTo>
                    <a:pt x="0" y="580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199791" y="200719"/>
              <a:ext cx="3829676" cy="300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6"/>
                </a:lnSpc>
                <a:spcBef>
                  <a:spcPct val="0"/>
                </a:spcBef>
              </a:pPr>
              <a:r>
                <a:rPr lang="en-US" sz="1397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Support IP150/VDMP3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95520" y="7962900"/>
            <a:ext cx="2662080" cy="409368"/>
            <a:chOff x="0" y="0"/>
            <a:chExt cx="4686594" cy="720694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4686594" cy="720694"/>
              <a:chOff x="0" y="0"/>
              <a:chExt cx="1086799" cy="16712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086799" cy="167125"/>
              </a:xfrm>
              <a:custGeom>
                <a:avLst/>
                <a:gdLst/>
                <a:ahLst/>
                <a:cxnLst/>
                <a:rect l="l" t="t" r="r" b="b"/>
                <a:pathLst>
                  <a:path w="1086799" h="167125">
                    <a:moveTo>
                      <a:pt x="83563" y="0"/>
                    </a:moveTo>
                    <a:lnTo>
                      <a:pt x="1003236" y="0"/>
                    </a:lnTo>
                    <a:cubicBezTo>
                      <a:pt x="1025399" y="0"/>
                      <a:pt x="1046653" y="8804"/>
                      <a:pt x="1062324" y="24475"/>
                    </a:cubicBezTo>
                    <a:cubicBezTo>
                      <a:pt x="1077995" y="40146"/>
                      <a:pt x="1086799" y="61401"/>
                      <a:pt x="1086799" y="83563"/>
                    </a:cubicBezTo>
                    <a:lnTo>
                      <a:pt x="1086799" y="83563"/>
                    </a:lnTo>
                    <a:cubicBezTo>
                      <a:pt x="1086799" y="129713"/>
                      <a:pt x="1049387" y="167125"/>
                      <a:pt x="1003236" y="167125"/>
                    </a:cubicBezTo>
                    <a:lnTo>
                      <a:pt x="83563" y="167125"/>
                    </a:lnTo>
                    <a:cubicBezTo>
                      <a:pt x="61401" y="167125"/>
                      <a:pt x="40146" y="158322"/>
                      <a:pt x="24475" y="142651"/>
                    </a:cubicBezTo>
                    <a:cubicBezTo>
                      <a:pt x="8804" y="126979"/>
                      <a:pt x="0" y="105725"/>
                      <a:pt x="0" y="83563"/>
                    </a:cubicBezTo>
                    <a:lnTo>
                      <a:pt x="0" y="83563"/>
                    </a:lnTo>
                    <a:cubicBezTo>
                      <a:pt x="0" y="61401"/>
                      <a:pt x="8804" y="40146"/>
                      <a:pt x="24475" y="24475"/>
                    </a:cubicBezTo>
                    <a:cubicBezTo>
                      <a:pt x="40146" y="8804"/>
                      <a:pt x="61401" y="0"/>
                      <a:pt x="835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1051AD"/>
                </a:solidFill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19050"/>
                <a:ext cx="1086799" cy="186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029467" y="70166"/>
              <a:ext cx="580363" cy="580363"/>
            </a:xfrm>
            <a:custGeom>
              <a:avLst/>
              <a:gdLst/>
              <a:ahLst/>
              <a:cxnLst/>
              <a:rect l="l" t="t" r="r" b="b"/>
              <a:pathLst>
                <a:path w="580363" h="580363">
                  <a:moveTo>
                    <a:pt x="0" y="0"/>
                  </a:moveTo>
                  <a:lnTo>
                    <a:pt x="580362" y="0"/>
                  </a:lnTo>
                  <a:lnTo>
                    <a:pt x="580362" y="580362"/>
                  </a:lnTo>
                  <a:lnTo>
                    <a:pt x="0" y="580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199791" y="200719"/>
              <a:ext cx="3829676" cy="300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6"/>
                </a:lnSpc>
                <a:spcBef>
                  <a:spcPct val="0"/>
                </a:spcBef>
              </a:pPr>
              <a:r>
                <a:rPr lang="en-US" sz="1397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PGMs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5520" y="6715332"/>
            <a:ext cx="2662080" cy="409368"/>
            <a:chOff x="0" y="0"/>
            <a:chExt cx="4686594" cy="720694"/>
          </a:xfrm>
        </p:grpSpPr>
        <p:grpSp>
          <p:nvGrpSpPr>
            <p:cNvPr id="32" name="Group 32"/>
            <p:cNvGrpSpPr/>
            <p:nvPr/>
          </p:nvGrpSpPr>
          <p:grpSpPr>
            <a:xfrm>
              <a:off x="0" y="0"/>
              <a:ext cx="4686594" cy="720694"/>
              <a:chOff x="0" y="0"/>
              <a:chExt cx="1086799" cy="167125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086799" cy="167125"/>
              </a:xfrm>
              <a:custGeom>
                <a:avLst/>
                <a:gdLst/>
                <a:ahLst/>
                <a:cxnLst/>
                <a:rect l="l" t="t" r="r" b="b"/>
                <a:pathLst>
                  <a:path w="1086799" h="167125">
                    <a:moveTo>
                      <a:pt x="83563" y="0"/>
                    </a:moveTo>
                    <a:lnTo>
                      <a:pt x="1003236" y="0"/>
                    </a:lnTo>
                    <a:cubicBezTo>
                      <a:pt x="1025399" y="0"/>
                      <a:pt x="1046653" y="8804"/>
                      <a:pt x="1062324" y="24475"/>
                    </a:cubicBezTo>
                    <a:cubicBezTo>
                      <a:pt x="1077995" y="40146"/>
                      <a:pt x="1086799" y="61401"/>
                      <a:pt x="1086799" y="83563"/>
                    </a:cubicBezTo>
                    <a:lnTo>
                      <a:pt x="1086799" y="83563"/>
                    </a:lnTo>
                    <a:cubicBezTo>
                      <a:pt x="1086799" y="129713"/>
                      <a:pt x="1049387" y="167125"/>
                      <a:pt x="1003236" y="167125"/>
                    </a:cubicBezTo>
                    <a:lnTo>
                      <a:pt x="83563" y="167125"/>
                    </a:lnTo>
                    <a:cubicBezTo>
                      <a:pt x="61401" y="167125"/>
                      <a:pt x="40146" y="158322"/>
                      <a:pt x="24475" y="142651"/>
                    </a:cubicBezTo>
                    <a:cubicBezTo>
                      <a:pt x="8804" y="126979"/>
                      <a:pt x="0" y="105725"/>
                      <a:pt x="0" y="83563"/>
                    </a:cubicBezTo>
                    <a:lnTo>
                      <a:pt x="0" y="83563"/>
                    </a:lnTo>
                    <a:cubicBezTo>
                      <a:pt x="0" y="61401"/>
                      <a:pt x="8804" y="40146"/>
                      <a:pt x="24475" y="24475"/>
                    </a:cubicBezTo>
                    <a:cubicBezTo>
                      <a:pt x="40146" y="8804"/>
                      <a:pt x="61401" y="0"/>
                      <a:pt x="835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1051AD"/>
                </a:solidFill>
                <a:prstDash val="solid"/>
                <a:round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19050"/>
                <a:ext cx="1086799" cy="186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sp>
          <p:nvSpPr>
            <p:cNvPr id="35" name="Freeform 35"/>
            <p:cNvSpPr/>
            <p:nvPr/>
          </p:nvSpPr>
          <p:spPr>
            <a:xfrm>
              <a:off x="4029467" y="70166"/>
              <a:ext cx="580363" cy="580363"/>
            </a:xfrm>
            <a:custGeom>
              <a:avLst/>
              <a:gdLst/>
              <a:ahLst/>
              <a:cxnLst/>
              <a:rect l="l" t="t" r="r" b="b"/>
              <a:pathLst>
                <a:path w="580363" h="580363">
                  <a:moveTo>
                    <a:pt x="0" y="0"/>
                  </a:moveTo>
                  <a:lnTo>
                    <a:pt x="580362" y="0"/>
                  </a:lnTo>
                  <a:lnTo>
                    <a:pt x="580362" y="580362"/>
                  </a:lnTo>
                  <a:lnTo>
                    <a:pt x="0" y="580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199791" y="200719"/>
              <a:ext cx="3829676" cy="300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6"/>
                </a:lnSpc>
                <a:spcBef>
                  <a:spcPct val="0"/>
                </a:spcBef>
              </a:pPr>
              <a:r>
                <a:rPr lang="en-US" sz="1397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Keypad Zones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95520" y="7284568"/>
            <a:ext cx="2662080" cy="456031"/>
            <a:chOff x="0" y="-82149"/>
            <a:chExt cx="4686594" cy="802844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-82149"/>
              <a:ext cx="4686594" cy="802844"/>
              <a:chOff x="0" y="-19050"/>
              <a:chExt cx="1086799" cy="18617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086799" cy="167125"/>
              </a:xfrm>
              <a:custGeom>
                <a:avLst/>
                <a:gdLst/>
                <a:ahLst/>
                <a:cxnLst/>
                <a:rect l="l" t="t" r="r" b="b"/>
                <a:pathLst>
                  <a:path w="1086799" h="167125">
                    <a:moveTo>
                      <a:pt x="83563" y="0"/>
                    </a:moveTo>
                    <a:lnTo>
                      <a:pt x="1003236" y="0"/>
                    </a:lnTo>
                    <a:cubicBezTo>
                      <a:pt x="1025399" y="0"/>
                      <a:pt x="1046653" y="8804"/>
                      <a:pt x="1062324" y="24475"/>
                    </a:cubicBezTo>
                    <a:cubicBezTo>
                      <a:pt x="1077995" y="40146"/>
                      <a:pt x="1086799" y="61401"/>
                      <a:pt x="1086799" y="83563"/>
                    </a:cubicBezTo>
                    <a:lnTo>
                      <a:pt x="1086799" y="83563"/>
                    </a:lnTo>
                    <a:cubicBezTo>
                      <a:pt x="1086799" y="129713"/>
                      <a:pt x="1049387" y="167125"/>
                      <a:pt x="1003236" y="167125"/>
                    </a:cubicBezTo>
                    <a:lnTo>
                      <a:pt x="83563" y="167125"/>
                    </a:lnTo>
                    <a:cubicBezTo>
                      <a:pt x="61401" y="167125"/>
                      <a:pt x="40146" y="158322"/>
                      <a:pt x="24475" y="142651"/>
                    </a:cubicBezTo>
                    <a:cubicBezTo>
                      <a:pt x="8804" y="126979"/>
                      <a:pt x="0" y="105725"/>
                      <a:pt x="0" y="83563"/>
                    </a:cubicBezTo>
                    <a:lnTo>
                      <a:pt x="0" y="83563"/>
                    </a:lnTo>
                    <a:cubicBezTo>
                      <a:pt x="0" y="61401"/>
                      <a:pt x="8804" y="40146"/>
                      <a:pt x="24475" y="24475"/>
                    </a:cubicBezTo>
                    <a:cubicBezTo>
                      <a:pt x="40146" y="8804"/>
                      <a:pt x="61401" y="0"/>
                      <a:pt x="835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1051AD"/>
                </a:solidFill>
                <a:prstDash val="solid"/>
                <a:round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19050"/>
                <a:ext cx="1086799" cy="186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sp>
          <p:nvSpPr>
            <p:cNvPr id="41" name="Freeform 41"/>
            <p:cNvSpPr/>
            <p:nvPr/>
          </p:nvSpPr>
          <p:spPr>
            <a:xfrm>
              <a:off x="4029467" y="70166"/>
              <a:ext cx="580363" cy="580363"/>
            </a:xfrm>
            <a:custGeom>
              <a:avLst/>
              <a:gdLst/>
              <a:ahLst/>
              <a:cxnLst/>
              <a:rect l="l" t="t" r="r" b="b"/>
              <a:pathLst>
                <a:path w="580363" h="580363">
                  <a:moveTo>
                    <a:pt x="0" y="0"/>
                  </a:moveTo>
                  <a:lnTo>
                    <a:pt x="580362" y="0"/>
                  </a:lnTo>
                  <a:lnTo>
                    <a:pt x="580362" y="580362"/>
                  </a:lnTo>
                  <a:lnTo>
                    <a:pt x="0" y="580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199791" y="200719"/>
              <a:ext cx="3829676" cy="300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6"/>
                </a:lnSpc>
                <a:spcBef>
                  <a:spcPct val="0"/>
                </a:spcBef>
              </a:pPr>
              <a:r>
                <a:rPr lang="en-US" sz="1397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Wireless Expansion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95520" y="6134100"/>
            <a:ext cx="2662080" cy="409368"/>
            <a:chOff x="0" y="0"/>
            <a:chExt cx="4686594" cy="720694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4686594" cy="720694"/>
              <a:chOff x="0" y="0"/>
              <a:chExt cx="1086799" cy="167125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1086799" cy="167125"/>
              </a:xfrm>
              <a:custGeom>
                <a:avLst/>
                <a:gdLst/>
                <a:ahLst/>
                <a:cxnLst/>
                <a:rect l="l" t="t" r="r" b="b"/>
                <a:pathLst>
                  <a:path w="1086799" h="167125">
                    <a:moveTo>
                      <a:pt x="83563" y="0"/>
                    </a:moveTo>
                    <a:lnTo>
                      <a:pt x="1003236" y="0"/>
                    </a:lnTo>
                    <a:cubicBezTo>
                      <a:pt x="1025399" y="0"/>
                      <a:pt x="1046653" y="8804"/>
                      <a:pt x="1062324" y="24475"/>
                    </a:cubicBezTo>
                    <a:cubicBezTo>
                      <a:pt x="1077995" y="40146"/>
                      <a:pt x="1086799" y="61401"/>
                      <a:pt x="1086799" y="83563"/>
                    </a:cubicBezTo>
                    <a:lnTo>
                      <a:pt x="1086799" y="83563"/>
                    </a:lnTo>
                    <a:cubicBezTo>
                      <a:pt x="1086799" y="129713"/>
                      <a:pt x="1049387" y="167125"/>
                      <a:pt x="1003236" y="167125"/>
                    </a:cubicBezTo>
                    <a:lnTo>
                      <a:pt x="83563" y="167125"/>
                    </a:lnTo>
                    <a:cubicBezTo>
                      <a:pt x="61401" y="167125"/>
                      <a:pt x="40146" y="158322"/>
                      <a:pt x="24475" y="142651"/>
                    </a:cubicBezTo>
                    <a:cubicBezTo>
                      <a:pt x="8804" y="126979"/>
                      <a:pt x="0" y="105725"/>
                      <a:pt x="0" y="83563"/>
                    </a:cubicBezTo>
                    <a:lnTo>
                      <a:pt x="0" y="83563"/>
                    </a:lnTo>
                    <a:cubicBezTo>
                      <a:pt x="0" y="61401"/>
                      <a:pt x="8804" y="40146"/>
                      <a:pt x="24475" y="24475"/>
                    </a:cubicBezTo>
                    <a:cubicBezTo>
                      <a:pt x="40146" y="8804"/>
                      <a:pt x="61401" y="0"/>
                      <a:pt x="835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1051AD"/>
                </a:solidFill>
                <a:prstDash val="solid"/>
                <a:round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19050"/>
                <a:ext cx="1086799" cy="186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sp>
          <p:nvSpPr>
            <p:cNvPr id="47" name="Freeform 47"/>
            <p:cNvSpPr/>
            <p:nvPr/>
          </p:nvSpPr>
          <p:spPr>
            <a:xfrm>
              <a:off x="4029467" y="70166"/>
              <a:ext cx="580363" cy="580363"/>
            </a:xfrm>
            <a:custGeom>
              <a:avLst/>
              <a:gdLst/>
              <a:ahLst/>
              <a:cxnLst/>
              <a:rect l="l" t="t" r="r" b="b"/>
              <a:pathLst>
                <a:path w="580363" h="580363">
                  <a:moveTo>
                    <a:pt x="0" y="0"/>
                  </a:moveTo>
                  <a:lnTo>
                    <a:pt x="580362" y="0"/>
                  </a:lnTo>
                  <a:lnTo>
                    <a:pt x="580362" y="580362"/>
                  </a:lnTo>
                  <a:lnTo>
                    <a:pt x="0" y="580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199791" y="200719"/>
              <a:ext cx="3829676" cy="300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6"/>
                </a:lnSpc>
                <a:spcBef>
                  <a:spcPct val="0"/>
                </a:spcBef>
              </a:pPr>
              <a:r>
                <a:rPr lang="en-US" sz="1397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Expansion Zones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95520" y="5496132"/>
            <a:ext cx="2662080" cy="409368"/>
            <a:chOff x="0" y="0"/>
            <a:chExt cx="4686594" cy="720694"/>
          </a:xfrm>
        </p:grpSpPr>
        <p:grpSp>
          <p:nvGrpSpPr>
            <p:cNvPr id="50" name="Group 50"/>
            <p:cNvGrpSpPr/>
            <p:nvPr/>
          </p:nvGrpSpPr>
          <p:grpSpPr>
            <a:xfrm>
              <a:off x="0" y="0"/>
              <a:ext cx="4686594" cy="720694"/>
              <a:chOff x="0" y="0"/>
              <a:chExt cx="1086799" cy="167125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1086799" cy="167125"/>
              </a:xfrm>
              <a:custGeom>
                <a:avLst/>
                <a:gdLst/>
                <a:ahLst/>
                <a:cxnLst/>
                <a:rect l="l" t="t" r="r" b="b"/>
                <a:pathLst>
                  <a:path w="1086799" h="167125">
                    <a:moveTo>
                      <a:pt x="83563" y="0"/>
                    </a:moveTo>
                    <a:lnTo>
                      <a:pt x="1003236" y="0"/>
                    </a:lnTo>
                    <a:cubicBezTo>
                      <a:pt x="1025399" y="0"/>
                      <a:pt x="1046653" y="8804"/>
                      <a:pt x="1062324" y="24475"/>
                    </a:cubicBezTo>
                    <a:cubicBezTo>
                      <a:pt x="1077995" y="40146"/>
                      <a:pt x="1086799" y="61401"/>
                      <a:pt x="1086799" y="83563"/>
                    </a:cubicBezTo>
                    <a:lnTo>
                      <a:pt x="1086799" y="83563"/>
                    </a:lnTo>
                    <a:cubicBezTo>
                      <a:pt x="1086799" y="129713"/>
                      <a:pt x="1049387" y="167125"/>
                      <a:pt x="1003236" y="167125"/>
                    </a:cubicBezTo>
                    <a:lnTo>
                      <a:pt x="83563" y="167125"/>
                    </a:lnTo>
                    <a:cubicBezTo>
                      <a:pt x="61401" y="167125"/>
                      <a:pt x="40146" y="158322"/>
                      <a:pt x="24475" y="142651"/>
                    </a:cubicBezTo>
                    <a:cubicBezTo>
                      <a:pt x="8804" y="126979"/>
                      <a:pt x="0" y="105725"/>
                      <a:pt x="0" y="83563"/>
                    </a:cubicBezTo>
                    <a:lnTo>
                      <a:pt x="0" y="83563"/>
                    </a:lnTo>
                    <a:cubicBezTo>
                      <a:pt x="0" y="61401"/>
                      <a:pt x="8804" y="40146"/>
                      <a:pt x="24475" y="24475"/>
                    </a:cubicBezTo>
                    <a:cubicBezTo>
                      <a:pt x="40146" y="8804"/>
                      <a:pt x="61401" y="0"/>
                      <a:pt x="835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1051AD"/>
                </a:solidFill>
                <a:prstDash val="solid"/>
                <a:round/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0" y="-19050"/>
                <a:ext cx="1086799" cy="186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sp>
          <p:nvSpPr>
            <p:cNvPr id="53" name="Freeform 53"/>
            <p:cNvSpPr/>
            <p:nvPr/>
          </p:nvSpPr>
          <p:spPr>
            <a:xfrm>
              <a:off x="4029467" y="70166"/>
              <a:ext cx="580363" cy="580363"/>
            </a:xfrm>
            <a:custGeom>
              <a:avLst/>
              <a:gdLst/>
              <a:ahLst/>
              <a:cxnLst/>
              <a:rect l="l" t="t" r="r" b="b"/>
              <a:pathLst>
                <a:path w="580363" h="580363">
                  <a:moveTo>
                    <a:pt x="0" y="0"/>
                  </a:moveTo>
                  <a:lnTo>
                    <a:pt x="580362" y="0"/>
                  </a:lnTo>
                  <a:lnTo>
                    <a:pt x="580362" y="580362"/>
                  </a:lnTo>
                  <a:lnTo>
                    <a:pt x="0" y="580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54" name="TextBox 54"/>
            <p:cNvSpPr txBox="1"/>
            <p:nvPr/>
          </p:nvSpPr>
          <p:spPr>
            <a:xfrm>
              <a:off x="199791" y="200719"/>
              <a:ext cx="3829676" cy="300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6"/>
                </a:lnSpc>
                <a:spcBef>
                  <a:spcPct val="0"/>
                </a:spcBef>
              </a:pPr>
              <a:r>
                <a:rPr lang="en-US" sz="1397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On-board Zones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028700" y="3259249"/>
            <a:ext cx="3481766" cy="1960451"/>
            <a:chOff x="0" y="0"/>
            <a:chExt cx="917008" cy="516333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917008" cy="516333"/>
            </a:xfrm>
            <a:custGeom>
              <a:avLst/>
              <a:gdLst/>
              <a:ahLst/>
              <a:cxnLst/>
              <a:rect l="l" t="t" r="r" b="b"/>
              <a:pathLst>
                <a:path w="917008" h="516333">
                  <a:moveTo>
                    <a:pt x="75601" y="0"/>
                  </a:moveTo>
                  <a:lnTo>
                    <a:pt x="841407" y="0"/>
                  </a:lnTo>
                  <a:cubicBezTo>
                    <a:pt x="861458" y="0"/>
                    <a:pt x="880687" y="7965"/>
                    <a:pt x="894865" y="22143"/>
                  </a:cubicBezTo>
                  <a:cubicBezTo>
                    <a:pt x="909043" y="36321"/>
                    <a:pt x="917008" y="55550"/>
                    <a:pt x="917008" y="75601"/>
                  </a:cubicBezTo>
                  <a:lnTo>
                    <a:pt x="917008" y="440732"/>
                  </a:lnTo>
                  <a:cubicBezTo>
                    <a:pt x="917008" y="460782"/>
                    <a:pt x="909043" y="480012"/>
                    <a:pt x="894865" y="494190"/>
                  </a:cubicBezTo>
                  <a:cubicBezTo>
                    <a:pt x="880687" y="508368"/>
                    <a:pt x="861458" y="516333"/>
                    <a:pt x="841407" y="516333"/>
                  </a:cubicBezTo>
                  <a:lnTo>
                    <a:pt x="75601" y="516333"/>
                  </a:lnTo>
                  <a:cubicBezTo>
                    <a:pt x="55550" y="516333"/>
                    <a:pt x="36321" y="508368"/>
                    <a:pt x="22143" y="494190"/>
                  </a:cubicBezTo>
                  <a:cubicBezTo>
                    <a:pt x="7965" y="480012"/>
                    <a:pt x="0" y="460782"/>
                    <a:pt x="0" y="440732"/>
                  </a:cubicBezTo>
                  <a:lnTo>
                    <a:pt x="0" y="75601"/>
                  </a:lnTo>
                  <a:cubicBezTo>
                    <a:pt x="0" y="55550"/>
                    <a:pt x="7965" y="36321"/>
                    <a:pt x="22143" y="22143"/>
                  </a:cubicBezTo>
                  <a:cubicBezTo>
                    <a:pt x="36321" y="7965"/>
                    <a:pt x="55550" y="0"/>
                    <a:pt x="756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40A4D6">
                    <a:alpha val="100000"/>
                  </a:srgbClr>
                </a:gs>
                <a:gs pos="50000">
                  <a:srgbClr val="1173AC">
                    <a:alpha val="100000"/>
                  </a:srgbClr>
                </a:gs>
                <a:gs pos="100000">
                  <a:srgbClr val="10507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57" name="TextBox 57"/>
            <p:cNvSpPr txBox="1"/>
            <p:nvPr/>
          </p:nvSpPr>
          <p:spPr>
            <a:xfrm>
              <a:off x="0" y="28575"/>
              <a:ext cx="917008" cy="487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</a:pPr>
              <a:endParaRPr/>
            </a:p>
          </p:txBody>
        </p:sp>
      </p:grpSp>
      <p:sp>
        <p:nvSpPr>
          <p:cNvPr id="58" name="Freeform 58"/>
          <p:cNvSpPr/>
          <p:nvPr/>
        </p:nvSpPr>
        <p:spPr>
          <a:xfrm>
            <a:off x="1631158" y="3619500"/>
            <a:ext cx="2276850" cy="1246058"/>
          </a:xfrm>
          <a:custGeom>
            <a:avLst/>
            <a:gdLst/>
            <a:ahLst/>
            <a:cxnLst/>
            <a:rect l="l" t="t" r="r" b="b"/>
            <a:pathLst>
              <a:path w="2276850" h="1246058">
                <a:moveTo>
                  <a:pt x="0" y="0"/>
                </a:moveTo>
                <a:lnTo>
                  <a:pt x="2276850" y="0"/>
                </a:lnTo>
                <a:lnTo>
                  <a:pt x="2276850" y="1246058"/>
                </a:lnTo>
                <a:lnTo>
                  <a:pt x="0" y="12460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59" name="TextBox 59"/>
          <p:cNvSpPr txBox="1"/>
          <p:nvPr/>
        </p:nvSpPr>
        <p:spPr>
          <a:xfrm>
            <a:off x="2474788" y="1221845"/>
            <a:ext cx="13338425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75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Perbandingan Produk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47545" y="1691847"/>
            <a:ext cx="275970" cy="254896"/>
          </a:xfrm>
          <a:custGeom>
            <a:avLst/>
            <a:gdLst/>
            <a:ahLst/>
            <a:cxnLst/>
            <a:rect l="l" t="t" r="r" b="b"/>
            <a:pathLst>
              <a:path w="275970" h="254896">
                <a:moveTo>
                  <a:pt x="0" y="0"/>
                </a:moveTo>
                <a:lnTo>
                  <a:pt x="275969" y="0"/>
                </a:lnTo>
                <a:lnTo>
                  <a:pt x="275969" y="254896"/>
                </a:lnTo>
                <a:lnTo>
                  <a:pt x="0" y="254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448863" y="4567772"/>
            <a:ext cx="10757168" cy="681287"/>
          </a:xfrm>
          <a:custGeom>
            <a:avLst/>
            <a:gdLst/>
            <a:ahLst/>
            <a:cxnLst/>
            <a:rect l="l" t="t" r="r" b="b"/>
            <a:pathLst>
              <a:path w="10757168" h="681287">
                <a:moveTo>
                  <a:pt x="0" y="0"/>
                </a:moveTo>
                <a:lnTo>
                  <a:pt x="10757168" y="0"/>
                </a:lnTo>
                <a:lnTo>
                  <a:pt x="10757168" y="681288"/>
                </a:lnTo>
                <a:lnTo>
                  <a:pt x="0" y="6812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0"/>
            <a:ext cx="5657852" cy="10581460"/>
            <a:chOff x="0" y="0"/>
            <a:chExt cx="1490134" cy="27868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90134" cy="2786886"/>
            </a:xfrm>
            <a:custGeom>
              <a:avLst/>
              <a:gdLst/>
              <a:ahLst/>
              <a:cxnLst/>
              <a:rect l="l" t="t" r="r" b="b"/>
              <a:pathLst>
                <a:path w="1490134" h="2786886">
                  <a:moveTo>
                    <a:pt x="0" y="0"/>
                  </a:moveTo>
                  <a:lnTo>
                    <a:pt x="1490134" y="0"/>
                  </a:lnTo>
                  <a:lnTo>
                    <a:pt x="1490134" y="2786886"/>
                  </a:lnTo>
                  <a:lnTo>
                    <a:pt x="0" y="2786886"/>
                  </a:lnTo>
                  <a:close/>
                </a:path>
              </a:pathLst>
            </a:custGeom>
            <a:gradFill rotWithShape="1">
              <a:gsLst>
                <a:gs pos="0">
                  <a:srgbClr val="40A4D6">
                    <a:alpha val="100000"/>
                  </a:srgbClr>
                </a:gs>
                <a:gs pos="50000">
                  <a:srgbClr val="1173AC">
                    <a:alpha val="100000"/>
                  </a:srgbClr>
                </a:gs>
                <a:gs pos="100000">
                  <a:srgbClr val="10507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1490134" cy="27583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0"/>
            <a:ext cx="5657852" cy="10581460"/>
          </a:xfrm>
          <a:custGeom>
            <a:avLst/>
            <a:gdLst/>
            <a:ahLst/>
            <a:cxnLst/>
            <a:rect l="l" t="t" r="r" b="b"/>
            <a:pathLst>
              <a:path w="5657852" h="10581460">
                <a:moveTo>
                  <a:pt x="0" y="0"/>
                </a:moveTo>
                <a:lnTo>
                  <a:pt x="5657852" y="0"/>
                </a:lnTo>
                <a:lnTo>
                  <a:pt x="5657852" y="10581460"/>
                </a:lnTo>
                <a:lnTo>
                  <a:pt x="0" y="105814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2000"/>
            </a:blip>
            <a:stretch>
              <a:fillRect l="-74681" r="-7468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9" r="-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54044" y="1946743"/>
            <a:ext cx="8114384" cy="4906688"/>
          </a:xfrm>
          <a:custGeom>
            <a:avLst/>
            <a:gdLst/>
            <a:ahLst/>
            <a:cxnLst/>
            <a:rect l="l" t="t" r="r" b="b"/>
            <a:pathLst>
              <a:path w="8114384" h="4906688">
                <a:moveTo>
                  <a:pt x="0" y="0"/>
                </a:moveTo>
                <a:lnTo>
                  <a:pt x="8114384" y="0"/>
                </a:lnTo>
                <a:lnTo>
                  <a:pt x="8114384" y="4906688"/>
                </a:lnTo>
                <a:lnTo>
                  <a:pt x="0" y="49066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034247" y="2423734"/>
            <a:ext cx="10225053" cy="6479194"/>
          </a:xfrm>
          <a:custGeom>
            <a:avLst/>
            <a:gdLst/>
            <a:ahLst/>
            <a:cxnLst/>
            <a:rect l="l" t="t" r="r" b="b"/>
            <a:pathLst>
              <a:path w="10225053" h="6479194">
                <a:moveTo>
                  <a:pt x="0" y="0"/>
                </a:moveTo>
                <a:lnTo>
                  <a:pt x="10225053" y="0"/>
                </a:lnTo>
                <a:lnTo>
                  <a:pt x="10225053" y="6479194"/>
                </a:lnTo>
                <a:lnTo>
                  <a:pt x="0" y="64791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9210" t="-73514" r="-31421" b="-22341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763374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" r="-6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763374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5357652"/>
            <a:ext cx="18288000" cy="5143500"/>
            <a:chOff x="0" y="0"/>
            <a:chExt cx="24384000" cy="6858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4384000" cy="6858000"/>
              <a:chOff x="0" y="0"/>
              <a:chExt cx="4816593" cy="1354667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816592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354667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28575"/>
                <a:ext cx="4816593" cy="13260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0" y="0"/>
              <a:ext cx="24384000" cy="6858000"/>
            </a:xfrm>
            <a:custGeom>
              <a:avLst/>
              <a:gdLst/>
              <a:ahLst/>
              <a:cxnLst/>
              <a:rect l="l" t="t" r="r" b="b"/>
              <a:pathLst>
                <a:path w="24384000" h="6858000">
                  <a:moveTo>
                    <a:pt x="0" y="0"/>
                  </a:moveTo>
                  <a:lnTo>
                    <a:pt x="24384000" y="0"/>
                  </a:lnTo>
                  <a:lnTo>
                    <a:pt x="24384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16000"/>
              </a:blip>
              <a:stretch>
                <a:fillRect l="-30484" t="-104841" b="-104841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028700" y="4221560"/>
            <a:ext cx="5279488" cy="2272185"/>
          </a:xfrm>
          <a:custGeom>
            <a:avLst/>
            <a:gdLst/>
            <a:ahLst/>
            <a:cxnLst/>
            <a:rect l="l" t="t" r="r" b="b"/>
            <a:pathLst>
              <a:path w="5279488" h="2272185">
                <a:moveTo>
                  <a:pt x="0" y="0"/>
                </a:moveTo>
                <a:lnTo>
                  <a:pt x="5279488" y="0"/>
                </a:lnTo>
                <a:lnTo>
                  <a:pt x="5279488" y="2272185"/>
                </a:lnTo>
                <a:lnTo>
                  <a:pt x="0" y="22721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753175" y="2043282"/>
            <a:ext cx="10497300" cy="7215018"/>
          </a:xfrm>
          <a:custGeom>
            <a:avLst/>
            <a:gdLst/>
            <a:ahLst/>
            <a:cxnLst/>
            <a:rect l="l" t="t" r="r" b="b"/>
            <a:pathLst>
              <a:path w="10497300" h="7215018">
                <a:moveTo>
                  <a:pt x="0" y="0"/>
                </a:moveTo>
                <a:lnTo>
                  <a:pt x="10497300" y="0"/>
                </a:lnTo>
                <a:lnTo>
                  <a:pt x="10497300" y="7215018"/>
                </a:lnTo>
                <a:lnTo>
                  <a:pt x="0" y="72150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832" t="-32500" r="-35256" b="-23885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5659" y="2118647"/>
            <a:ext cx="4336199" cy="1544771"/>
          </a:xfrm>
          <a:custGeom>
            <a:avLst/>
            <a:gdLst/>
            <a:ahLst/>
            <a:cxnLst/>
            <a:rect l="l" t="t" r="r" b="b"/>
            <a:pathLst>
              <a:path w="4336199" h="1544771">
                <a:moveTo>
                  <a:pt x="0" y="0"/>
                </a:moveTo>
                <a:lnTo>
                  <a:pt x="4336198" y="0"/>
                </a:lnTo>
                <a:lnTo>
                  <a:pt x="4336198" y="1544771"/>
                </a:lnTo>
                <a:lnTo>
                  <a:pt x="0" y="15447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58196" y="1931786"/>
            <a:ext cx="1829334" cy="1829334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80975" cap="sq">
              <a:gradFill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0112" tIns="30112" rIns="30112" bIns="30112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765659" y="2283828"/>
            <a:ext cx="1214410" cy="1214410"/>
          </a:xfrm>
          <a:custGeom>
            <a:avLst/>
            <a:gdLst/>
            <a:ahLst/>
            <a:cxnLst/>
            <a:rect l="l" t="t" r="r" b="b"/>
            <a:pathLst>
              <a:path w="1214410" h="1214410">
                <a:moveTo>
                  <a:pt x="0" y="0"/>
                </a:moveTo>
                <a:lnTo>
                  <a:pt x="1214409" y="0"/>
                </a:lnTo>
                <a:lnTo>
                  <a:pt x="1214409" y="1214409"/>
                </a:lnTo>
                <a:lnTo>
                  <a:pt x="0" y="12144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570" t="-13606" r="-13536" b="-12499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455512" y="2557881"/>
            <a:ext cx="2211823" cy="647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K32+</a:t>
            </a:r>
          </a:p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32-Zone Hardwired LED Keypad</a:t>
            </a:r>
          </a:p>
        </p:txBody>
      </p:sp>
      <p:sp>
        <p:nvSpPr>
          <p:cNvPr id="8" name="Freeform 8"/>
          <p:cNvSpPr/>
          <p:nvPr/>
        </p:nvSpPr>
        <p:spPr>
          <a:xfrm>
            <a:off x="6830995" y="2204959"/>
            <a:ext cx="4336199" cy="1544771"/>
          </a:xfrm>
          <a:custGeom>
            <a:avLst/>
            <a:gdLst/>
            <a:ahLst/>
            <a:cxnLst/>
            <a:rect l="l" t="t" r="r" b="b"/>
            <a:pathLst>
              <a:path w="4336199" h="1544771">
                <a:moveTo>
                  <a:pt x="0" y="0"/>
                </a:moveTo>
                <a:lnTo>
                  <a:pt x="4336199" y="0"/>
                </a:lnTo>
                <a:lnTo>
                  <a:pt x="4336199" y="1544771"/>
                </a:lnTo>
                <a:lnTo>
                  <a:pt x="0" y="15447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6523533" y="2018098"/>
            <a:ext cx="1829334" cy="1829334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80975" cap="sq">
              <a:gradFill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0112" tIns="30112" rIns="30112" bIns="30112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520848" y="2644193"/>
            <a:ext cx="2243889" cy="647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K32LCD+</a:t>
            </a:r>
          </a:p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32-Character Hardwired LCD Keypad</a:t>
            </a:r>
          </a:p>
        </p:txBody>
      </p:sp>
      <p:sp>
        <p:nvSpPr>
          <p:cNvPr id="13" name="Freeform 13"/>
          <p:cNvSpPr/>
          <p:nvPr/>
        </p:nvSpPr>
        <p:spPr>
          <a:xfrm>
            <a:off x="1765659" y="4118094"/>
            <a:ext cx="4336199" cy="1544771"/>
          </a:xfrm>
          <a:custGeom>
            <a:avLst/>
            <a:gdLst/>
            <a:ahLst/>
            <a:cxnLst/>
            <a:rect l="l" t="t" r="r" b="b"/>
            <a:pathLst>
              <a:path w="4336199" h="1544771">
                <a:moveTo>
                  <a:pt x="0" y="0"/>
                </a:moveTo>
                <a:lnTo>
                  <a:pt x="4336198" y="0"/>
                </a:lnTo>
                <a:lnTo>
                  <a:pt x="4336198" y="1544771"/>
                </a:lnTo>
                <a:lnTo>
                  <a:pt x="0" y="15447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458196" y="3931233"/>
            <a:ext cx="1829334" cy="182933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80975" cap="sq">
              <a:gradFill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0112" tIns="30112" rIns="30112" bIns="30112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455512" y="4570390"/>
            <a:ext cx="2211823" cy="666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80"/>
              </a:lnSpc>
            </a:pPr>
            <a:r>
              <a:rPr lang="en-US" sz="1484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K35</a:t>
            </a:r>
          </a:p>
          <a:p>
            <a:pPr algn="ctr">
              <a:lnSpc>
                <a:spcPts val="1780"/>
              </a:lnSpc>
              <a:spcBef>
                <a:spcPct val="0"/>
              </a:spcBef>
            </a:pPr>
            <a:r>
              <a:rPr lang="en-US" sz="148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32-Zone Hardwired Fixed LCD Keypad</a:t>
            </a:r>
          </a:p>
        </p:txBody>
      </p:sp>
      <p:sp>
        <p:nvSpPr>
          <p:cNvPr id="18" name="Freeform 18"/>
          <p:cNvSpPr/>
          <p:nvPr/>
        </p:nvSpPr>
        <p:spPr>
          <a:xfrm>
            <a:off x="6830995" y="4204406"/>
            <a:ext cx="4336199" cy="1544771"/>
          </a:xfrm>
          <a:custGeom>
            <a:avLst/>
            <a:gdLst/>
            <a:ahLst/>
            <a:cxnLst/>
            <a:rect l="l" t="t" r="r" b="b"/>
            <a:pathLst>
              <a:path w="4336199" h="1544771">
                <a:moveTo>
                  <a:pt x="0" y="0"/>
                </a:moveTo>
                <a:lnTo>
                  <a:pt x="4336199" y="0"/>
                </a:lnTo>
                <a:lnTo>
                  <a:pt x="4336199" y="1544771"/>
                </a:lnTo>
                <a:lnTo>
                  <a:pt x="0" y="15447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6523533" y="4017545"/>
            <a:ext cx="1829334" cy="1829334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80975" cap="sq">
              <a:gradFill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0112" tIns="30112" rIns="30112" bIns="30112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520848" y="4611668"/>
            <a:ext cx="2184266" cy="85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K32LX</a:t>
            </a:r>
          </a:p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32-Character Hardwired LCD Keypad with built-in transceiver</a:t>
            </a:r>
          </a:p>
        </p:txBody>
      </p:sp>
      <p:sp>
        <p:nvSpPr>
          <p:cNvPr id="23" name="Freeform 23"/>
          <p:cNvSpPr/>
          <p:nvPr/>
        </p:nvSpPr>
        <p:spPr>
          <a:xfrm>
            <a:off x="1765659" y="6117542"/>
            <a:ext cx="4336199" cy="1544771"/>
          </a:xfrm>
          <a:custGeom>
            <a:avLst/>
            <a:gdLst/>
            <a:ahLst/>
            <a:cxnLst/>
            <a:rect l="l" t="t" r="r" b="b"/>
            <a:pathLst>
              <a:path w="4336199" h="1544771">
                <a:moveTo>
                  <a:pt x="0" y="0"/>
                </a:moveTo>
                <a:lnTo>
                  <a:pt x="4336198" y="0"/>
                </a:lnTo>
                <a:lnTo>
                  <a:pt x="4336198" y="1544771"/>
                </a:lnTo>
                <a:lnTo>
                  <a:pt x="0" y="15447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458196" y="5930681"/>
            <a:ext cx="1829334" cy="1829334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80975" cap="sq">
              <a:gradFill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0112" tIns="30112" rIns="30112" bIns="30112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3455512" y="6556775"/>
            <a:ext cx="2211823" cy="647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K37</a:t>
            </a:r>
          </a:p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32-Zone Wireless Fixed LCD Keypad</a:t>
            </a:r>
          </a:p>
        </p:txBody>
      </p:sp>
      <p:sp>
        <p:nvSpPr>
          <p:cNvPr id="28" name="Freeform 28"/>
          <p:cNvSpPr/>
          <p:nvPr/>
        </p:nvSpPr>
        <p:spPr>
          <a:xfrm>
            <a:off x="6830995" y="6203854"/>
            <a:ext cx="4336199" cy="1544771"/>
          </a:xfrm>
          <a:custGeom>
            <a:avLst/>
            <a:gdLst/>
            <a:ahLst/>
            <a:cxnLst/>
            <a:rect l="l" t="t" r="r" b="b"/>
            <a:pathLst>
              <a:path w="4336199" h="1544771">
                <a:moveTo>
                  <a:pt x="0" y="0"/>
                </a:moveTo>
                <a:lnTo>
                  <a:pt x="4336199" y="0"/>
                </a:lnTo>
                <a:lnTo>
                  <a:pt x="4336199" y="1544770"/>
                </a:lnTo>
                <a:lnTo>
                  <a:pt x="0" y="1544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6523533" y="6016992"/>
            <a:ext cx="1829334" cy="182933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80975" cap="sq">
              <a:gradFill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0112" tIns="30112" rIns="30112" bIns="30112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8520848" y="6574119"/>
            <a:ext cx="2211823" cy="85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K10H</a:t>
            </a:r>
          </a:p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  <a:r>
              <a:rPr lang="en-US" sz="1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0-Zone Hardwired LED Keypad Module (Horizontal)</a:t>
            </a:r>
          </a:p>
        </p:txBody>
      </p:sp>
      <p:sp>
        <p:nvSpPr>
          <p:cNvPr id="33" name="Freeform 33"/>
          <p:cNvSpPr/>
          <p:nvPr/>
        </p:nvSpPr>
        <p:spPr>
          <a:xfrm>
            <a:off x="1765659" y="8114479"/>
            <a:ext cx="4336199" cy="1544771"/>
          </a:xfrm>
          <a:custGeom>
            <a:avLst/>
            <a:gdLst/>
            <a:ahLst/>
            <a:cxnLst/>
            <a:rect l="l" t="t" r="r" b="b"/>
            <a:pathLst>
              <a:path w="4336199" h="1544771">
                <a:moveTo>
                  <a:pt x="0" y="0"/>
                </a:moveTo>
                <a:lnTo>
                  <a:pt x="4336198" y="0"/>
                </a:lnTo>
                <a:lnTo>
                  <a:pt x="4336198" y="1544771"/>
                </a:lnTo>
                <a:lnTo>
                  <a:pt x="0" y="15447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>
            <a:off x="1458196" y="7927618"/>
            <a:ext cx="1829334" cy="1829334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80975" cap="sq">
              <a:gradFill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0112" tIns="30112" rIns="30112" bIns="30112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3455512" y="8490744"/>
            <a:ext cx="2211823" cy="85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K10V</a:t>
            </a:r>
          </a:p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10-Zone Hardwired LED Keypad Module (Vertical)</a:t>
            </a:r>
          </a:p>
        </p:txBody>
      </p:sp>
      <p:sp>
        <p:nvSpPr>
          <p:cNvPr id="38" name="Freeform 38"/>
          <p:cNvSpPr/>
          <p:nvPr/>
        </p:nvSpPr>
        <p:spPr>
          <a:xfrm>
            <a:off x="6830995" y="8200791"/>
            <a:ext cx="4336199" cy="1544771"/>
          </a:xfrm>
          <a:custGeom>
            <a:avLst/>
            <a:gdLst/>
            <a:ahLst/>
            <a:cxnLst/>
            <a:rect l="l" t="t" r="r" b="b"/>
            <a:pathLst>
              <a:path w="4336199" h="1544771">
                <a:moveTo>
                  <a:pt x="0" y="0"/>
                </a:moveTo>
                <a:lnTo>
                  <a:pt x="4336199" y="0"/>
                </a:lnTo>
                <a:lnTo>
                  <a:pt x="4336199" y="1544770"/>
                </a:lnTo>
                <a:lnTo>
                  <a:pt x="0" y="15447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6523533" y="8013930"/>
            <a:ext cx="1829334" cy="1829334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80975" cap="sq">
              <a:gradFill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0112" tIns="30112" rIns="30112" bIns="30112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8681026" y="8653499"/>
            <a:ext cx="1923533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9"/>
              </a:lnSpc>
            </a:pPr>
            <a:r>
              <a:rPr lang="en-US" sz="14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K636</a:t>
            </a:r>
          </a:p>
          <a:p>
            <a:pPr algn="ctr">
              <a:lnSpc>
                <a:spcPts val="1799"/>
              </a:lnSpc>
              <a:spcBef>
                <a:spcPct val="0"/>
              </a:spcBef>
            </a:pPr>
            <a:r>
              <a:rPr lang="en-US" sz="1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10-Zone Hardwired LED Keypad</a:t>
            </a:r>
          </a:p>
        </p:txBody>
      </p:sp>
      <p:sp>
        <p:nvSpPr>
          <p:cNvPr id="43" name="Freeform 43"/>
          <p:cNvSpPr/>
          <p:nvPr/>
        </p:nvSpPr>
        <p:spPr>
          <a:xfrm rot="-5400000">
            <a:off x="13158522" y="4567772"/>
            <a:ext cx="10757168" cy="681287"/>
          </a:xfrm>
          <a:custGeom>
            <a:avLst/>
            <a:gdLst/>
            <a:ahLst/>
            <a:cxnLst/>
            <a:rect l="l" t="t" r="r" b="b"/>
            <a:pathLst>
              <a:path w="10757168" h="681287">
                <a:moveTo>
                  <a:pt x="0" y="0"/>
                </a:moveTo>
                <a:lnTo>
                  <a:pt x="10757168" y="0"/>
                </a:lnTo>
                <a:lnTo>
                  <a:pt x="10757168" y="681288"/>
                </a:lnTo>
                <a:lnTo>
                  <a:pt x="0" y="6812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 rot="-5400000" flipV="1">
            <a:off x="7113900" y="4567772"/>
            <a:ext cx="10757168" cy="681287"/>
          </a:xfrm>
          <a:custGeom>
            <a:avLst/>
            <a:gdLst/>
            <a:ahLst/>
            <a:cxnLst/>
            <a:rect l="l" t="t" r="r" b="b"/>
            <a:pathLst>
              <a:path w="10757168" h="681287">
                <a:moveTo>
                  <a:pt x="0" y="681288"/>
                </a:moveTo>
                <a:lnTo>
                  <a:pt x="10757168" y="681288"/>
                </a:lnTo>
                <a:lnTo>
                  <a:pt x="10757168" y="0"/>
                </a:lnTo>
                <a:lnTo>
                  <a:pt x="0" y="0"/>
                </a:lnTo>
                <a:lnTo>
                  <a:pt x="0" y="681288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2709659" y="0"/>
            <a:ext cx="5657852" cy="10287000"/>
            <a:chOff x="0" y="0"/>
            <a:chExt cx="1490134" cy="270933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490134" cy="2709333"/>
            </a:xfrm>
            <a:custGeom>
              <a:avLst/>
              <a:gdLst/>
              <a:ahLst/>
              <a:cxnLst/>
              <a:rect l="l" t="t" r="r" b="b"/>
              <a:pathLst>
                <a:path w="1490134" h="2709333">
                  <a:moveTo>
                    <a:pt x="0" y="0"/>
                  </a:moveTo>
                  <a:lnTo>
                    <a:pt x="1490134" y="0"/>
                  </a:lnTo>
                  <a:lnTo>
                    <a:pt x="1490134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40A4D6">
                    <a:alpha val="100000"/>
                  </a:srgbClr>
                </a:gs>
                <a:gs pos="50000">
                  <a:srgbClr val="1173AC">
                    <a:alpha val="100000"/>
                  </a:srgbClr>
                </a:gs>
                <a:gs pos="100000">
                  <a:srgbClr val="10507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7" name="TextBox 47"/>
            <p:cNvSpPr txBox="1"/>
            <p:nvPr/>
          </p:nvSpPr>
          <p:spPr>
            <a:xfrm>
              <a:off x="0" y="28575"/>
              <a:ext cx="1490134" cy="2680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</a:pPr>
              <a:endParaRPr/>
            </a:p>
          </p:txBody>
        </p:sp>
      </p:grpSp>
      <p:sp>
        <p:nvSpPr>
          <p:cNvPr id="48" name="Freeform 48"/>
          <p:cNvSpPr/>
          <p:nvPr/>
        </p:nvSpPr>
        <p:spPr>
          <a:xfrm>
            <a:off x="12709659" y="0"/>
            <a:ext cx="5657852" cy="10287000"/>
          </a:xfrm>
          <a:custGeom>
            <a:avLst/>
            <a:gdLst/>
            <a:ahLst/>
            <a:cxnLst/>
            <a:rect l="l" t="t" r="r" b="b"/>
            <a:pathLst>
              <a:path w="5657852" h="10287000">
                <a:moveTo>
                  <a:pt x="0" y="0"/>
                </a:moveTo>
                <a:lnTo>
                  <a:pt x="5657852" y="0"/>
                </a:lnTo>
                <a:lnTo>
                  <a:pt x="56578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6000"/>
            </a:blip>
            <a:stretch>
              <a:fillRect l="-118011" r="-54375"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6945674" y="2269506"/>
            <a:ext cx="985051" cy="1153895"/>
          </a:xfrm>
          <a:custGeom>
            <a:avLst/>
            <a:gdLst/>
            <a:ahLst/>
            <a:cxnLst/>
            <a:rect l="l" t="t" r="r" b="b"/>
            <a:pathLst>
              <a:path w="985051" h="1153895">
                <a:moveTo>
                  <a:pt x="0" y="0"/>
                </a:moveTo>
                <a:lnTo>
                  <a:pt x="985051" y="0"/>
                </a:lnTo>
                <a:lnTo>
                  <a:pt x="985051" y="1153895"/>
                </a:lnTo>
                <a:lnTo>
                  <a:pt x="0" y="115389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4339" t="-14533" r="-26283" b="-14049"/>
            </a:stretch>
          </a:blipFill>
        </p:spPr>
      </p:sp>
      <p:sp>
        <p:nvSpPr>
          <p:cNvPr id="52" name="Freeform 52"/>
          <p:cNvSpPr/>
          <p:nvPr/>
        </p:nvSpPr>
        <p:spPr>
          <a:xfrm>
            <a:off x="6961936" y="4348510"/>
            <a:ext cx="952527" cy="1119813"/>
          </a:xfrm>
          <a:custGeom>
            <a:avLst/>
            <a:gdLst/>
            <a:ahLst/>
            <a:cxnLst/>
            <a:rect l="l" t="t" r="r" b="b"/>
            <a:pathLst>
              <a:path w="952527" h="1119813">
                <a:moveTo>
                  <a:pt x="0" y="0"/>
                </a:moveTo>
                <a:lnTo>
                  <a:pt x="952527" y="0"/>
                </a:lnTo>
                <a:lnTo>
                  <a:pt x="952527" y="1119812"/>
                </a:lnTo>
                <a:lnTo>
                  <a:pt x="0" y="1119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3771" t="-12770" r="-23181" b="-12230"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1905785" y="4293812"/>
            <a:ext cx="940127" cy="1104177"/>
          </a:xfrm>
          <a:custGeom>
            <a:avLst/>
            <a:gdLst/>
            <a:ahLst/>
            <a:cxnLst/>
            <a:rect l="l" t="t" r="r" b="b"/>
            <a:pathLst>
              <a:path w="940127" h="1104177">
                <a:moveTo>
                  <a:pt x="0" y="0"/>
                </a:moveTo>
                <a:lnTo>
                  <a:pt x="940127" y="0"/>
                </a:lnTo>
                <a:lnTo>
                  <a:pt x="940127" y="1104177"/>
                </a:lnTo>
                <a:lnTo>
                  <a:pt x="0" y="11041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4113" t="-12829" r="-23379" b="-12750"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1872386" y="6256109"/>
            <a:ext cx="1000955" cy="1175968"/>
          </a:xfrm>
          <a:custGeom>
            <a:avLst/>
            <a:gdLst/>
            <a:ahLst/>
            <a:cxnLst/>
            <a:rect l="l" t="t" r="r" b="b"/>
            <a:pathLst>
              <a:path w="1000955" h="1175968">
                <a:moveTo>
                  <a:pt x="0" y="0"/>
                </a:moveTo>
                <a:lnTo>
                  <a:pt x="1000955" y="0"/>
                </a:lnTo>
                <a:lnTo>
                  <a:pt x="1000955" y="1175967"/>
                </a:lnTo>
                <a:lnTo>
                  <a:pt x="0" y="117596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4285" t="-13103" r="-24258" b="-13022"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6857101" y="6514411"/>
            <a:ext cx="1162198" cy="844899"/>
          </a:xfrm>
          <a:custGeom>
            <a:avLst/>
            <a:gdLst/>
            <a:ahLst/>
            <a:cxnLst/>
            <a:rect l="l" t="t" r="r" b="b"/>
            <a:pathLst>
              <a:path w="1162198" h="844899">
                <a:moveTo>
                  <a:pt x="0" y="0"/>
                </a:moveTo>
                <a:lnTo>
                  <a:pt x="1162197" y="0"/>
                </a:lnTo>
                <a:lnTo>
                  <a:pt x="1162197" y="844898"/>
                </a:lnTo>
                <a:lnTo>
                  <a:pt x="0" y="84489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4314" t="-38864" r="-14892" b="-38866"/>
            </a:stretch>
          </a:blipFill>
        </p:spPr>
      </p:sp>
      <p:sp>
        <p:nvSpPr>
          <p:cNvPr id="56" name="Freeform 56"/>
          <p:cNvSpPr/>
          <p:nvPr/>
        </p:nvSpPr>
        <p:spPr>
          <a:xfrm>
            <a:off x="1986218" y="8312363"/>
            <a:ext cx="773291" cy="1059843"/>
          </a:xfrm>
          <a:custGeom>
            <a:avLst/>
            <a:gdLst/>
            <a:ahLst/>
            <a:cxnLst/>
            <a:rect l="l" t="t" r="r" b="b"/>
            <a:pathLst>
              <a:path w="773291" h="1059843">
                <a:moveTo>
                  <a:pt x="0" y="0"/>
                </a:moveTo>
                <a:lnTo>
                  <a:pt x="773291" y="0"/>
                </a:lnTo>
                <a:lnTo>
                  <a:pt x="773291" y="1059843"/>
                </a:lnTo>
                <a:lnTo>
                  <a:pt x="0" y="105984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39973" t="-15312" r="-39481" b="-14960"/>
            </a:stretch>
          </a:blipFill>
        </p:spPr>
      </p:sp>
      <p:sp>
        <p:nvSpPr>
          <p:cNvPr id="57" name="Freeform 57"/>
          <p:cNvSpPr/>
          <p:nvPr/>
        </p:nvSpPr>
        <p:spPr>
          <a:xfrm>
            <a:off x="6797182" y="8543493"/>
            <a:ext cx="1303573" cy="721429"/>
          </a:xfrm>
          <a:custGeom>
            <a:avLst/>
            <a:gdLst/>
            <a:ahLst/>
            <a:cxnLst/>
            <a:rect l="l" t="t" r="r" b="b"/>
            <a:pathLst>
              <a:path w="1303573" h="721429">
                <a:moveTo>
                  <a:pt x="0" y="0"/>
                </a:moveTo>
                <a:lnTo>
                  <a:pt x="1303573" y="0"/>
                </a:lnTo>
                <a:lnTo>
                  <a:pt x="1303573" y="721429"/>
                </a:lnTo>
                <a:lnTo>
                  <a:pt x="0" y="72142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11966" t="-62350" r="-11991" b="-61633"/>
            </a:stretch>
          </a:blipFill>
        </p:spPr>
      </p:sp>
      <p:sp>
        <p:nvSpPr>
          <p:cNvPr id="58" name="TextBox 58"/>
          <p:cNvSpPr txBox="1"/>
          <p:nvPr/>
        </p:nvSpPr>
        <p:spPr>
          <a:xfrm>
            <a:off x="12709659" y="4581648"/>
            <a:ext cx="5657852" cy="1318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  <a:spcBef>
                <a:spcPct val="0"/>
              </a:spcBef>
            </a:pPr>
            <a:r>
              <a:rPr lang="en-US" sz="4957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Hardwired Keypads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5143500"/>
            <a:ext cx="18495766" cy="5143500"/>
            <a:chOff x="0" y="0"/>
            <a:chExt cx="24661021" cy="68580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661021" cy="6858000"/>
              <a:chOff x="0" y="0"/>
              <a:chExt cx="4871313" cy="13546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71313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71313" h="1354667">
                    <a:moveTo>
                      <a:pt x="0" y="0"/>
                    </a:moveTo>
                    <a:lnTo>
                      <a:pt x="4871313" y="0"/>
                    </a:lnTo>
                    <a:lnTo>
                      <a:pt x="4871313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28575"/>
                <a:ext cx="4871313" cy="13260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0" y="0"/>
              <a:ext cx="24661021" cy="6858000"/>
            </a:xfrm>
            <a:custGeom>
              <a:avLst/>
              <a:gdLst/>
              <a:ahLst/>
              <a:cxnLst/>
              <a:rect l="l" t="t" r="r" b="b"/>
              <a:pathLst>
                <a:path w="24661021" h="6858000">
                  <a:moveTo>
                    <a:pt x="0" y="0"/>
                  </a:moveTo>
                  <a:lnTo>
                    <a:pt x="24661021" y="0"/>
                  </a:lnTo>
                  <a:lnTo>
                    <a:pt x="2466102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-30484" t="-106600" b="-106600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776462" y="1439633"/>
            <a:ext cx="12735076" cy="698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  <a:spcBef>
                <a:spcPct val="0"/>
              </a:spcBef>
            </a:pPr>
            <a:r>
              <a:rPr lang="en-US" sz="4957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Hardwired Touchscreen Keypads</a:t>
            </a:r>
          </a:p>
        </p:txBody>
      </p:sp>
      <p:sp>
        <p:nvSpPr>
          <p:cNvPr id="10" name="Freeform 10"/>
          <p:cNvSpPr/>
          <p:nvPr/>
        </p:nvSpPr>
        <p:spPr>
          <a:xfrm rot="5400000">
            <a:off x="1617799" y="2760799"/>
            <a:ext cx="7938459" cy="7113942"/>
          </a:xfrm>
          <a:custGeom>
            <a:avLst/>
            <a:gdLst/>
            <a:ahLst/>
            <a:cxnLst/>
            <a:rect l="l" t="t" r="r" b="b"/>
            <a:pathLst>
              <a:path w="7938459" h="7113942">
                <a:moveTo>
                  <a:pt x="0" y="0"/>
                </a:moveTo>
                <a:lnTo>
                  <a:pt x="7938460" y="0"/>
                </a:lnTo>
                <a:lnTo>
                  <a:pt x="7938460" y="7113942"/>
                </a:lnTo>
                <a:lnTo>
                  <a:pt x="0" y="71139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7900"/>
            </a:stretch>
          </a:blipFill>
        </p:spPr>
      </p:sp>
      <p:sp>
        <p:nvSpPr>
          <p:cNvPr id="11" name="Freeform 11"/>
          <p:cNvSpPr/>
          <p:nvPr/>
        </p:nvSpPr>
        <p:spPr>
          <a:xfrm rot="5400000">
            <a:off x="8731741" y="2760799"/>
            <a:ext cx="7938459" cy="7113942"/>
          </a:xfrm>
          <a:custGeom>
            <a:avLst/>
            <a:gdLst/>
            <a:ahLst/>
            <a:cxnLst/>
            <a:rect l="l" t="t" r="r" b="b"/>
            <a:pathLst>
              <a:path w="7938459" h="7113942">
                <a:moveTo>
                  <a:pt x="0" y="0"/>
                </a:moveTo>
                <a:lnTo>
                  <a:pt x="7938460" y="0"/>
                </a:lnTo>
                <a:lnTo>
                  <a:pt x="7938460" y="7113942"/>
                </a:lnTo>
                <a:lnTo>
                  <a:pt x="0" y="71139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7900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734586" y="7061176"/>
            <a:ext cx="5704887" cy="760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8"/>
              </a:lnSpc>
            </a:pPr>
            <a:r>
              <a:rPr lang="en-US" sz="2858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TM70 </a:t>
            </a:r>
          </a:p>
          <a:p>
            <a:pPr algn="ctr">
              <a:lnSpc>
                <a:spcPts val="2858"/>
              </a:lnSpc>
              <a:spcBef>
                <a:spcPct val="0"/>
              </a:spcBef>
            </a:pPr>
            <a:r>
              <a:rPr lang="en-US" sz="2858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Touch Intuitive Touchscreen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99097" y="7061176"/>
            <a:ext cx="5832047" cy="760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8"/>
              </a:lnSpc>
            </a:pPr>
            <a:r>
              <a:rPr lang="en-US" sz="2858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TM50 Touch</a:t>
            </a:r>
          </a:p>
          <a:p>
            <a:pPr algn="ctr">
              <a:lnSpc>
                <a:spcPts val="2858"/>
              </a:lnSpc>
              <a:spcBef>
                <a:spcPct val="0"/>
              </a:spcBef>
            </a:pPr>
            <a:r>
              <a:rPr lang="en-US" sz="2858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Interactive Touchscreen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352830" y="8036998"/>
            <a:ext cx="4468398" cy="215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5222" lvl="1" indent="-217611" algn="ctr">
              <a:lnSpc>
                <a:spcPts val="2419"/>
              </a:lnSpc>
              <a:buFont typeface="Arial"/>
              <a:buChar char="•"/>
            </a:pPr>
            <a:r>
              <a:rPr lang="en-US" sz="2015">
                <a:solidFill>
                  <a:srgbClr val="0073AE"/>
                </a:solidFill>
                <a:latin typeface="Poppins"/>
                <a:ea typeface="Poppins"/>
                <a:cs typeface="Poppins"/>
                <a:sym typeface="Poppins"/>
              </a:rPr>
              <a:t>Layar Warna 7" dengan Tampilan Jernih</a:t>
            </a:r>
          </a:p>
          <a:p>
            <a:pPr marL="435222" lvl="1" indent="-217611" algn="ctr">
              <a:lnSpc>
                <a:spcPts val="2419"/>
              </a:lnSpc>
              <a:buFont typeface="Arial"/>
              <a:buChar char="•"/>
            </a:pPr>
            <a:r>
              <a:rPr lang="en-US" sz="2015">
                <a:solidFill>
                  <a:srgbClr val="0073AE"/>
                </a:solidFill>
                <a:latin typeface="Poppins"/>
                <a:ea typeface="Poppins"/>
                <a:cs typeface="Poppins"/>
                <a:sym typeface="Poppins"/>
              </a:rPr>
              <a:t>Input Zona Terintegrasi</a:t>
            </a:r>
          </a:p>
          <a:p>
            <a:pPr marL="435222" lvl="1" indent="-217611" algn="ctr">
              <a:lnSpc>
                <a:spcPts val="2419"/>
              </a:lnSpc>
              <a:buFont typeface="Arial"/>
              <a:buChar char="•"/>
            </a:pPr>
            <a:r>
              <a:rPr lang="en-US" sz="2015">
                <a:solidFill>
                  <a:srgbClr val="0073AE"/>
                </a:solidFill>
                <a:latin typeface="Poppins"/>
                <a:ea typeface="Poppins"/>
                <a:cs typeface="Poppins"/>
                <a:sym typeface="Poppins"/>
              </a:rPr>
              <a:t>Slot Kartu SD Eksternal (4GB dengan 2GB ruang kosong)</a:t>
            </a:r>
          </a:p>
          <a:p>
            <a:pPr marL="435222" lvl="1" indent="-217611" algn="ctr">
              <a:lnSpc>
                <a:spcPts val="2419"/>
              </a:lnSpc>
              <a:buFont typeface="Arial"/>
              <a:buChar char="•"/>
            </a:pPr>
            <a:r>
              <a:rPr lang="en-US" sz="2015">
                <a:solidFill>
                  <a:srgbClr val="0073AE"/>
                </a:solidFill>
                <a:latin typeface="Poppins"/>
                <a:ea typeface="Poppins"/>
                <a:cs typeface="Poppins"/>
                <a:sym typeface="Poppins"/>
              </a:rPr>
              <a:t>Firmware Dapat Ditingkatkan melalui Kartu SD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41957" y="8189361"/>
            <a:ext cx="5139158" cy="1847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5222" lvl="1" indent="-217611" algn="ctr">
              <a:lnSpc>
                <a:spcPts val="2419"/>
              </a:lnSpc>
              <a:buFont typeface="Arial"/>
              <a:buChar char="•"/>
            </a:pPr>
            <a:r>
              <a:rPr lang="en-US" sz="2015">
                <a:solidFill>
                  <a:srgbClr val="0073AE"/>
                </a:solidFill>
                <a:latin typeface="Poppins"/>
                <a:ea typeface="Poppins"/>
                <a:cs typeface="Poppins"/>
                <a:sym typeface="Poppins"/>
              </a:rPr>
              <a:t>Layar Warna 5.0” dengan Tampilan Jernih</a:t>
            </a:r>
          </a:p>
          <a:p>
            <a:pPr marL="435222" lvl="1" indent="-217611" algn="ctr">
              <a:lnSpc>
                <a:spcPts val="2419"/>
              </a:lnSpc>
              <a:buFont typeface="Arial"/>
              <a:buChar char="•"/>
            </a:pPr>
            <a:r>
              <a:rPr lang="en-US" sz="2015">
                <a:solidFill>
                  <a:srgbClr val="0073AE"/>
                </a:solidFill>
                <a:latin typeface="Poppins"/>
                <a:ea typeface="Poppins"/>
                <a:cs typeface="Poppins"/>
                <a:sym typeface="Poppins"/>
              </a:rPr>
              <a:t>Mengontrol Hingga 8 Output PGM</a:t>
            </a:r>
          </a:p>
          <a:p>
            <a:pPr marL="435222" lvl="1" indent="-217611" algn="ctr">
              <a:lnSpc>
                <a:spcPts val="2419"/>
              </a:lnSpc>
              <a:buFont typeface="Arial"/>
              <a:buChar char="•"/>
            </a:pPr>
            <a:r>
              <a:rPr lang="en-US" sz="2015">
                <a:solidFill>
                  <a:srgbClr val="0073AE"/>
                </a:solidFill>
                <a:latin typeface="Poppins"/>
                <a:ea typeface="Poppins"/>
                <a:cs typeface="Poppins"/>
                <a:sym typeface="Poppins"/>
              </a:rPr>
              <a:t>Slot Kartu SD Eksternal</a:t>
            </a:r>
          </a:p>
          <a:p>
            <a:pPr marL="435222" lvl="1" indent="-217611" algn="ctr">
              <a:lnSpc>
                <a:spcPts val="2419"/>
              </a:lnSpc>
              <a:buFont typeface="Arial"/>
              <a:buChar char="•"/>
            </a:pPr>
            <a:r>
              <a:rPr lang="en-US" sz="2015">
                <a:solidFill>
                  <a:srgbClr val="0073AE"/>
                </a:solidFill>
                <a:latin typeface="Poppins"/>
                <a:ea typeface="Poppins"/>
                <a:cs typeface="Poppins"/>
                <a:sym typeface="Poppins"/>
              </a:rPr>
              <a:t>Firmware Dapat Ditingkatkan melalui Kartu SD</a:t>
            </a:r>
          </a:p>
        </p:txBody>
      </p:sp>
      <p:sp>
        <p:nvSpPr>
          <p:cNvPr id="16" name="Freeform 16"/>
          <p:cNvSpPr/>
          <p:nvPr/>
        </p:nvSpPr>
        <p:spPr>
          <a:xfrm>
            <a:off x="3239680" y="3480023"/>
            <a:ext cx="4694698" cy="3062226"/>
          </a:xfrm>
          <a:custGeom>
            <a:avLst/>
            <a:gdLst/>
            <a:ahLst/>
            <a:cxnLst/>
            <a:rect l="l" t="t" r="r" b="b"/>
            <a:pathLst>
              <a:path w="4694698" h="3062226">
                <a:moveTo>
                  <a:pt x="0" y="0"/>
                </a:moveTo>
                <a:lnTo>
                  <a:pt x="4694698" y="0"/>
                </a:lnTo>
                <a:lnTo>
                  <a:pt x="4694698" y="3062226"/>
                </a:lnTo>
                <a:lnTo>
                  <a:pt x="0" y="30622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018" t="-40564" r="-9472" b="-41093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570684" y="3355940"/>
            <a:ext cx="4488873" cy="3052434"/>
          </a:xfrm>
          <a:custGeom>
            <a:avLst/>
            <a:gdLst/>
            <a:ahLst/>
            <a:cxnLst/>
            <a:rect l="l" t="t" r="r" b="b"/>
            <a:pathLst>
              <a:path w="4488873" h="3052434">
                <a:moveTo>
                  <a:pt x="0" y="0"/>
                </a:moveTo>
                <a:lnTo>
                  <a:pt x="4488873" y="0"/>
                </a:lnTo>
                <a:lnTo>
                  <a:pt x="4488873" y="3052434"/>
                </a:lnTo>
                <a:lnTo>
                  <a:pt x="0" y="30524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906" t="-29426" r="-4852" b="-31983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4763374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384291"/>
            <a:ext cx="18288000" cy="6902709"/>
            <a:chOff x="0" y="0"/>
            <a:chExt cx="24384000" cy="9203612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4384000" cy="9203612"/>
              <a:chOff x="0" y="0"/>
              <a:chExt cx="4816593" cy="181799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181799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817997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817997"/>
                    </a:lnTo>
                    <a:lnTo>
                      <a:pt x="0" y="181799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28575"/>
                <a:ext cx="4816593" cy="17894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24384000" cy="9203612"/>
            </a:xfrm>
            <a:custGeom>
              <a:avLst/>
              <a:gdLst/>
              <a:ahLst/>
              <a:cxnLst/>
              <a:rect l="l" t="t" r="r" b="b"/>
              <a:pathLst>
                <a:path w="24384000" h="9203612">
                  <a:moveTo>
                    <a:pt x="0" y="0"/>
                  </a:moveTo>
                  <a:lnTo>
                    <a:pt x="24384000" y="0"/>
                  </a:lnTo>
                  <a:lnTo>
                    <a:pt x="24384000" y="9203612"/>
                  </a:lnTo>
                  <a:lnTo>
                    <a:pt x="0" y="9203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-30484" t="-65378" b="-65378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5400000">
            <a:off x="12515834" y="5543534"/>
            <a:ext cx="5315777" cy="4171156"/>
          </a:xfrm>
          <a:custGeom>
            <a:avLst/>
            <a:gdLst/>
            <a:ahLst/>
            <a:cxnLst/>
            <a:rect l="l" t="t" r="r" b="b"/>
            <a:pathLst>
              <a:path w="5315777" h="4171156">
                <a:moveTo>
                  <a:pt x="0" y="0"/>
                </a:moveTo>
                <a:lnTo>
                  <a:pt x="5315776" y="0"/>
                </a:lnTo>
                <a:lnTo>
                  <a:pt x="5315776" y="4171156"/>
                </a:lnTo>
                <a:lnTo>
                  <a:pt x="0" y="41711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9504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400000">
            <a:off x="2365" y="5543534"/>
            <a:ext cx="5315777" cy="4171156"/>
          </a:xfrm>
          <a:custGeom>
            <a:avLst/>
            <a:gdLst/>
            <a:ahLst/>
            <a:cxnLst/>
            <a:rect l="l" t="t" r="r" b="b"/>
            <a:pathLst>
              <a:path w="5315777" h="4171156">
                <a:moveTo>
                  <a:pt x="0" y="0"/>
                </a:moveTo>
                <a:lnTo>
                  <a:pt x="5315777" y="0"/>
                </a:lnTo>
                <a:lnTo>
                  <a:pt x="5315777" y="4171156"/>
                </a:lnTo>
                <a:lnTo>
                  <a:pt x="0" y="41711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9504"/>
            </a:stretch>
          </a:blipFill>
        </p:spPr>
      </p:sp>
      <p:sp>
        <p:nvSpPr>
          <p:cNvPr id="11" name="Freeform 11"/>
          <p:cNvSpPr/>
          <p:nvPr/>
        </p:nvSpPr>
        <p:spPr>
          <a:xfrm rot="5400000">
            <a:off x="4173521" y="5543534"/>
            <a:ext cx="5315777" cy="4171156"/>
          </a:xfrm>
          <a:custGeom>
            <a:avLst/>
            <a:gdLst/>
            <a:ahLst/>
            <a:cxnLst/>
            <a:rect l="l" t="t" r="r" b="b"/>
            <a:pathLst>
              <a:path w="5315777" h="4171156">
                <a:moveTo>
                  <a:pt x="0" y="0"/>
                </a:moveTo>
                <a:lnTo>
                  <a:pt x="5315777" y="0"/>
                </a:lnTo>
                <a:lnTo>
                  <a:pt x="5315777" y="4171156"/>
                </a:lnTo>
                <a:lnTo>
                  <a:pt x="0" y="41711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9504"/>
            </a:stretch>
          </a:blipFill>
        </p:spPr>
      </p:sp>
      <p:sp>
        <p:nvSpPr>
          <p:cNvPr id="12" name="Freeform 12"/>
          <p:cNvSpPr/>
          <p:nvPr/>
        </p:nvSpPr>
        <p:spPr>
          <a:xfrm rot="5400000">
            <a:off x="8344678" y="5543534"/>
            <a:ext cx="5315777" cy="4171156"/>
          </a:xfrm>
          <a:custGeom>
            <a:avLst/>
            <a:gdLst/>
            <a:ahLst/>
            <a:cxnLst/>
            <a:rect l="l" t="t" r="r" b="b"/>
            <a:pathLst>
              <a:path w="5315777" h="4171156">
                <a:moveTo>
                  <a:pt x="0" y="0"/>
                </a:moveTo>
                <a:lnTo>
                  <a:pt x="5315776" y="0"/>
                </a:lnTo>
                <a:lnTo>
                  <a:pt x="5315776" y="4171156"/>
                </a:lnTo>
                <a:lnTo>
                  <a:pt x="0" y="41711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9504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763374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84588" y="7304649"/>
            <a:ext cx="3143550" cy="411794"/>
          </a:xfrm>
          <a:custGeom>
            <a:avLst/>
            <a:gdLst/>
            <a:ahLst/>
            <a:cxnLst/>
            <a:rect l="l" t="t" r="r" b="b"/>
            <a:pathLst>
              <a:path w="3143550" h="411794">
                <a:moveTo>
                  <a:pt x="0" y="0"/>
                </a:moveTo>
                <a:lnTo>
                  <a:pt x="3143550" y="0"/>
                </a:lnTo>
                <a:lnTo>
                  <a:pt x="3143550" y="411794"/>
                </a:lnTo>
                <a:lnTo>
                  <a:pt x="0" y="4117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11837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92369" y="5897352"/>
            <a:ext cx="3135768" cy="1507749"/>
          </a:xfrm>
          <a:custGeom>
            <a:avLst/>
            <a:gdLst/>
            <a:ahLst/>
            <a:cxnLst/>
            <a:rect l="l" t="t" r="r" b="b"/>
            <a:pathLst>
              <a:path w="3135768" h="1507749">
                <a:moveTo>
                  <a:pt x="0" y="0"/>
                </a:moveTo>
                <a:lnTo>
                  <a:pt x="3135769" y="0"/>
                </a:lnTo>
                <a:lnTo>
                  <a:pt x="3135769" y="1507749"/>
                </a:lnTo>
                <a:lnTo>
                  <a:pt x="0" y="15077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42876" t="-360385" r="-64305" b="-178482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067030" y="7405101"/>
            <a:ext cx="1528760" cy="200262"/>
          </a:xfrm>
          <a:custGeom>
            <a:avLst/>
            <a:gdLst/>
            <a:ahLst/>
            <a:cxnLst/>
            <a:rect l="l" t="t" r="r" b="b"/>
            <a:pathLst>
              <a:path w="1528760" h="200262">
                <a:moveTo>
                  <a:pt x="0" y="0"/>
                </a:moveTo>
                <a:lnTo>
                  <a:pt x="1528760" y="0"/>
                </a:lnTo>
                <a:lnTo>
                  <a:pt x="1528760" y="200262"/>
                </a:lnTo>
                <a:lnTo>
                  <a:pt x="0" y="2002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11837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642510" y="7411120"/>
            <a:ext cx="3062425" cy="401167"/>
          </a:xfrm>
          <a:custGeom>
            <a:avLst/>
            <a:gdLst/>
            <a:ahLst/>
            <a:cxnLst/>
            <a:rect l="l" t="t" r="r" b="b"/>
            <a:pathLst>
              <a:path w="3062425" h="401167">
                <a:moveTo>
                  <a:pt x="0" y="0"/>
                </a:moveTo>
                <a:lnTo>
                  <a:pt x="3062424" y="0"/>
                </a:lnTo>
                <a:lnTo>
                  <a:pt x="3062424" y="401167"/>
                </a:lnTo>
                <a:lnTo>
                  <a:pt x="0" y="4011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11837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6067030" y="5859548"/>
            <a:ext cx="1528760" cy="1583356"/>
          </a:xfrm>
          <a:custGeom>
            <a:avLst/>
            <a:gdLst/>
            <a:ahLst/>
            <a:cxnLst/>
            <a:rect l="l" t="t" r="r" b="b"/>
            <a:pathLst>
              <a:path w="1528760" h="1583356">
                <a:moveTo>
                  <a:pt x="0" y="0"/>
                </a:moveTo>
                <a:lnTo>
                  <a:pt x="1528760" y="0"/>
                </a:lnTo>
                <a:lnTo>
                  <a:pt x="1528760" y="1583357"/>
                </a:lnTo>
                <a:lnTo>
                  <a:pt x="0" y="15833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8878" t="-16675" r="-18742" b="-16200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9694328" y="7063683"/>
            <a:ext cx="2652265" cy="347438"/>
          </a:xfrm>
          <a:custGeom>
            <a:avLst/>
            <a:gdLst/>
            <a:ahLst/>
            <a:cxnLst/>
            <a:rect l="l" t="t" r="r" b="b"/>
            <a:pathLst>
              <a:path w="2652265" h="347438">
                <a:moveTo>
                  <a:pt x="0" y="0"/>
                </a:moveTo>
                <a:lnTo>
                  <a:pt x="2652264" y="0"/>
                </a:lnTo>
                <a:lnTo>
                  <a:pt x="2652264" y="347437"/>
                </a:lnTo>
                <a:lnTo>
                  <a:pt x="0" y="3474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11837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431338" y="6445718"/>
            <a:ext cx="2915255" cy="779854"/>
          </a:xfrm>
          <a:custGeom>
            <a:avLst/>
            <a:gdLst/>
            <a:ahLst/>
            <a:cxnLst/>
            <a:rect l="l" t="t" r="r" b="b"/>
            <a:pathLst>
              <a:path w="2915255" h="779854">
                <a:moveTo>
                  <a:pt x="0" y="0"/>
                </a:moveTo>
                <a:lnTo>
                  <a:pt x="2915254" y="0"/>
                </a:lnTo>
                <a:lnTo>
                  <a:pt x="2915254" y="779855"/>
                </a:lnTo>
                <a:lnTo>
                  <a:pt x="0" y="77985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147931" r="-5818" b="-147638"/>
            </a:stretch>
          </a:blipFill>
        </p:spPr>
      </p:sp>
      <p:sp>
        <p:nvSpPr>
          <p:cNvPr id="22" name="Freeform 22"/>
          <p:cNvSpPr/>
          <p:nvPr/>
        </p:nvSpPr>
        <p:spPr>
          <a:xfrm rot="5400000">
            <a:off x="14363800" y="5304461"/>
            <a:ext cx="1619843" cy="2805626"/>
          </a:xfrm>
          <a:custGeom>
            <a:avLst/>
            <a:gdLst/>
            <a:ahLst/>
            <a:cxnLst/>
            <a:rect l="l" t="t" r="r" b="b"/>
            <a:pathLst>
              <a:path w="1619843" h="2805626">
                <a:moveTo>
                  <a:pt x="0" y="0"/>
                </a:moveTo>
                <a:lnTo>
                  <a:pt x="1619844" y="0"/>
                </a:lnTo>
                <a:lnTo>
                  <a:pt x="1619844" y="2805626"/>
                </a:lnTo>
                <a:lnTo>
                  <a:pt x="0" y="280562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6857" t="-6622" r="-46504" b="-5015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6248894" y="9258300"/>
            <a:ext cx="1165031" cy="616010"/>
          </a:xfrm>
          <a:custGeom>
            <a:avLst/>
            <a:gdLst/>
            <a:ahLst/>
            <a:cxnLst/>
            <a:rect l="l" t="t" r="r" b="b"/>
            <a:pathLst>
              <a:path w="1165031" h="616010">
                <a:moveTo>
                  <a:pt x="0" y="0"/>
                </a:moveTo>
                <a:lnTo>
                  <a:pt x="1165031" y="0"/>
                </a:lnTo>
                <a:lnTo>
                  <a:pt x="1165031" y="616010"/>
                </a:lnTo>
                <a:lnTo>
                  <a:pt x="0" y="61601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0420050" y="9258300"/>
            <a:ext cx="1165031" cy="616010"/>
          </a:xfrm>
          <a:custGeom>
            <a:avLst/>
            <a:gdLst/>
            <a:ahLst/>
            <a:cxnLst/>
            <a:rect l="l" t="t" r="r" b="b"/>
            <a:pathLst>
              <a:path w="1165031" h="616010">
                <a:moveTo>
                  <a:pt x="0" y="0"/>
                </a:moveTo>
                <a:lnTo>
                  <a:pt x="1165031" y="0"/>
                </a:lnTo>
                <a:lnTo>
                  <a:pt x="1165031" y="616010"/>
                </a:lnTo>
                <a:lnTo>
                  <a:pt x="0" y="61601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4591206" y="9258300"/>
            <a:ext cx="1165031" cy="616010"/>
          </a:xfrm>
          <a:custGeom>
            <a:avLst/>
            <a:gdLst/>
            <a:ahLst/>
            <a:cxnLst/>
            <a:rect l="l" t="t" r="r" b="b"/>
            <a:pathLst>
              <a:path w="1165031" h="616010">
                <a:moveTo>
                  <a:pt x="0" y="0"/>
                </a:moveTo>
                <a:lnTo>
                  <a:pt x="1165032" y="0"/>
                </a:lnTo>
                <a:lnTo>
                  <a:pt x="1165032" y="616010"/>
                </a:lnTo>
                <a:lnTo>
                  <a:pt x="0" y="61601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2077738" y="9265480"/>
            <a:ext cx="1165031" cy="616010"/>
          </a:xfrm>
          <a:custGeom>
            <a:avLst/>
            <a:gdLst/>
            <a:ahLst/>
            <a:cxnLst/>
            <a:rect l="l" t="t" r="r" b="b"/>
            <a:pathLst>
              <a:path w="1165031" h="616010">
                <a:moveTo>
                  <a:pt x="0" y="0"/>
                </a:moveTo>
                <a:lnTo>
                  <a:pt x="1165031" y="0"/>
                </a:lnTo>
                <a:lnTo>
                  <a:pt x="1165031" y="616010"/>
                </a:lnTo>
                <a:lnTo>
                  <a:pt x="0" y="61601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5439997" y="1269470"/>
            <a:ext cx="7408007" cy="148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0"/>
              </a:lnSpc>
              <a:spcBef>
                <a:spcPct val="0"/>
              </a:spcBef>
            </a:pPr>
            <a:r>
              <a:rPr lang="en-US" sz="10590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Ringkasan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73494" y="7900917"/>
            <a:ext cx="2973518" cy="678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42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5- to 32-zone expandable security systems5- to 32-zone expandable security systems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344651" y="8104483"/>
            <a:ext cx="2973518" cy="461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42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Supports Plug-In Voice Dialer (VDMP3)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517063" y="8104483"/>
            <a:ext cx="2973518" cy="461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42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Supports Internet Communication Module (IP150)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686963" y="8104483"/>
            <a:ext cx="2973518" cy="461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42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Supports PCS250 GPRS &amp; GSM Communication modules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73494" y="8789304"/>
            <a:ext cx="2973518" cy="238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4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Hardwired and/or wireless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5143500"/>
            <a:ext cx="18495766" cy="5143500"/>
            <a:chOff x="0" y="0"/>
            <a:chExt cx="24661021" cy="68580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661021" cy="6858000"/>
              <a:chOff x="0" y="0"/>
              <a:chExt cx="4871313" cy="13546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71313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71313" h="1354667">
                    <a:moveTo>
                      <a:pt x="0" y="0"/>
                    </a:moveTo>
                    <a:lnTo>
                      <a:pt x="4871313" y="0"/>
                    </a:lnTo>
                    <a:lnTo>
                      <a:pt x="4871313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28575"/>
                <a:ext cx="4871313" cy="13260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0" y="0"/>
              <a:ext cx="24661021" cy="6858000"/>
            </a:xfrm>
            <a:custGeom>
              <a:avLst/>
              <a:gdLst/>
              <a:ahLst/>
              <a:cxnLst/>
              <a:rect l="l" t="t" r="r" b="b"/>
              <a:pathLst>
                <a:path w="24661021" h="6858000">
                  <a:moveTo>
                    <a:pt x="0" y="0"/>
                  </a:moveTo>
                  <a:lnTo>
                    <a:pt x="24661021" y="0"/>
                  </a:lnTo>
                  <a:lnTo>
                    <a:pt x="2466102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-30484" t="-106600" b="-106600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882518" y="1484109"/>
            <a:ext cx="8522964" cy="1472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  <a:spcBef>
                <a:spcPct val="0"/>
              </a:spcBef>
            </a:pPr>
            <a:r>
              <a:rPr lang="en-US" sz="5499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ZX8 8-Zone Expansion Module</a:t>
            </a:r>
          </a:p>
        </p:txBody>
      </p:sp>
      <p:sp>
        <p:nvSpPr>
          <p:cNvPr id="10" name="Freeform 10"/>
          <p:cNvSpPr/>
          <p:nvPr/>
        </p:nvSpPr>
        <p:spPr>
          <a:xfrm rot="5400000">
            <a:off x="5454497" y="-274252"/>
            <a:ext cx="7006139" cy="14116366"/>
          </a:xfrm>
          <a:custGeom>
            <a:avLst/>
            <a:gdLst/>
            <a:ahLst/>
            <a:cxnLst/>
            <a:rect l="l" t="t" r="r" b="b"/>
            <a:pathLst>
              <a:path w="7006139" h="14116366">
                <a:moveTo>
                  <a:pt x="0" y="0"/>
                </a:moveTo>
                <a:lnTo>
                  <a:pt x="7006138" y="0"/>
                </a:lnTo>
                <a:lnTo>
                  <a:pt x="7006138" y="14116366"/>
                </a:lnTo>
                <a:lnTo>
                  <a:pt x="0" y="141163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32536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763374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Freeform 15" descr="APR-ZX8"/>
          <p:cNvSpPr/>
          <p:nvPr/>
        </p:nvSpPr>
        <p:spPr>
          <a:xfrm>
            <a:off x="3265255" y="3280861"/>
            <a:ext cx="11757490" cy="4320877"/>
          </a:xfrm>
          <a:custGeom>
            <a:avLst/>
            <a:gdLst/>
            <a:ahLst/>
            <a:cxnLst/>
            <a:rect l="l" t="t" r="r" b="b"/>
            <a:pathLst>
              <a:path w="11757490" h="4320877">
                <a:moveTo>
                  <a:pt x="0" y="0"/>
                </a:moveTo>
                <a:lnTo>
                  <a:pt x="11757490" y="0"/>
                </a:lnTo>
                <a:lnTo>
                  <a:pt x="11757490" y="4320877"/>
                </a:lnTo>
                <a:lnTo>
                  <a:pt x="0" y="43208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65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5239317" y="7839863"/>
            <a:ext cx="8853297" cy="2003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6333" lvl="1" indent="-308167" algn="l">
              <a:lnSpc>
                <a:spcPts val="3910"/>
              </a:lnSpc>
              <a:buFont typeface="Arial"/>
              <a:buChar char="•"/>
            </a:pPr>
            <a:r>
              <a:rPr lang="en-US" sz="285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Hingga 3 Modul per Sistem</a:t>
            </a:r>
          </a:p>
          <a:p>
            <a:pPr marL="616333" lvl="1" indent="-308167" algn="l">
              <a:lnSpc>
                <a:spcPts val="3910"/>
              </a:lnSpc>
              <a:buFont typeface="Arial"/>
              <a:buChar char="•"/>
            </a:pPr>
            <a:r>
              <a:rPr lang="en-US" sz="285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Tidak Memerlukan Pendaftaran Nomor Seri, ZX8 Diprogram Menggunakan Jumper</a:t>
            </a:r>
          </a:p>
          <a:p>
            <a:pPr marL="616333" lvl="1" indent="-308167" algn="l">
              <a:lnSpc>
                <a:spcPts val="3910"/>
              </a:lnSpc>
              <a:buFont typeface="Arial"/>
              <a:buChar char="•"/>
            </a:pPr>
            <a:r>
              <a:rPr lang="en-US" sz="285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Satu Output PGM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5143500"/>
            <a:ext cx="18495766" cy="5143500"/>
            <a:chOff x="0" y="0"/>
            <a:chExt cx="24661021" cy="68580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661021" cy="6858000"/>
              <a:chOff x="0" y="0"/>
              <a:chExt cx="4871313" cy="13546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71313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71313" h="1354667">
                    <a:moveTo>
                      <a:pt x="0" y="0"/>
                    </a:moveTo>
                    <a:lnTo>
                      <a:pt x="4871313" y="0"/>
                    </a:lnTo>
                    <a:lnTo>
                      <a:pt x="4871313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28575"/>
                <a:ext cx="4871313" cy="13260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0" y="0"/>
              <a:ext cx="24661021" cy="6858000"/>
            </a:xfrm>
            <a:custGeom>
              <a:avLst/>
              <a:gdLst/>
              <a:ahLst/>
              <a:cxnLst/>
              <a:rect l="l" t="t" r="r" b="b"/>
              <a:pathLst>
                <a:path w="24661021" h="6858000">
                  <a:moveTo>
                    <a:pt x="0" y="0"/>
                  </a:moveTo>
                  <a:lnTo>
                    <a:pt x="24661021" y="0"/>
                  </a:lnTo>
                  <a:lnTo>
                    <a:pt x="2466102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999"/>
              </a:blip>
              <a:stretch>
                <a:fillRect l="-30484" t="-106600" b="-106600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9" name="Freeform 9"/>
          <p:cNvSpPr/>
          <p:nvPr/>
        </p:nvSpPr>
        <p:spPr>
          <a:xfrm rot="5400000">
            <a:off x="10367092" y="2678664"/>
            <a:ext cx="7027222" cy="8189450"/>
          </a:xfrm>
          <a:custGeom>
            <a:avLst/>
            <a:gdLst/>
            <a:ahLst/>
            <a:cxnLst/>
            <a:rect l="l" t="t" r="r" b="b"/>
            <a:pathLst>
              <a:path w="7027222" h="8189450">
                <a:moveTo>
                  <a:pt x="0" y="0"/>
                </a:moveTo>
                <a:lnTo>
                  <a:pt x="7027223" y="0"/>
                </a:lnTo>
                <a:lnTo>
                  <a:pt x="7027223" y="8189450"/>
                </a:lnTo>
                <a:lnTo>
                  <a:pt x="0" y="81894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923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763374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13" descr="VDMP3"/>
          <p:cNvSpPr/>
          <p:nvPr/>
        </p:nvSpPr>
        <p:spPr>
          <a:xfrm>
            <a:off x="10894904" y="4511863"/>
            <a:ext cx="5971599" cy="5258439"/>
          </a:xfrm>
          <a:custGeom>
            <a:avLst/>
            <a:gdLst/>
            <a:ahLst/>
            <a:cxnLst/>
            <a:rect l="l" t="t" r="r" b="b"/>
            <a:pathLst>
              <a:path w="5971599" h="5258439">
                <a:moveTo>
                  <a:pt x="0" y="0"/>
                </a:moveTo>
                <a:lnTo>
                  <a:pt x="5971599" y="0"/>
                </a:lnTo>
                <a:lnTo>
                  <a:pt x="5971599" y="5258439"/>
                </a:lnTo>
                <a:lnTo>
                  <a:pt x="0" y="52584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2375" r="-13613" b="-53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28700" y="2104487"/>
            <a:ext cx="10089951" cy="2165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27"/>
              </a:lnSpc>
              <a:spcBef>
                <a:spcPct val="0"/>
              </a:spcBef>
            </a:pPr>
            <a:r>
              <a:rPr lang="en-US" sz="8027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VDMP3 Plug-In Voice Dialer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0659" y="6248698"/>
            <a:ext cx="8047224" cy="3275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l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Memanggil Hingga 5 Nomor Telepon</a:t>
            </a:r>
          </a:p>
          <a:p>
            <a:pPr marL="518158" lvl="1" indent="-259079" algn="l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Melaporkan Alarm Perampokan, Darurat, atau Kebakaran dengan Pesan yang Telah Direkam</a:t>
            </a:r>
          </a:p>
          <a:p>
            <a:pPr marL="518158" lvl="1" indent="-259079" algn="l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Mengaktifkan/Menonaktifkan Sistem dari Jarak Jauh Melalui Telepon</a:t>
            </a:r>
          </a:p>
          <a:p>
            <a:pPr marL="518158" lvl="1" indent="-259079" algn="l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Mengontrol PGM dan Mengubah Tombol Utilitas dari Jarak Jauh Melalui Telepon</a:t>
            </a:r>
          </a:p>
          <a:p>
            <a:pPr marL="518158" lvl="1" indent="-259079" algn="l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Menu dengan Panduan Suara</a:t>
            </a:r>
          </a:p>
          <a:p>
            <a:pPr algn="l">
              <a:lnSpc>
                <a:spcPts val="2879"/>
              </a:lnSpc>
            </a:pPr>
            <a:endParaRPr lang="en-US" sz="23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5143500"/>
            <a:ext cx="18495766" cy="5143500"/>
            <a:chOff x="0" y="0"/>
            <a:chExt cx="24661021" cy="68580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661021" cy="6858000"/>
              <a:chOff x="0" y="0"/>
              <a:chExt cx="4871313" cy="13546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71313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71313" h="1354667">
                    <a:moveTo>
                      <a:pt x="0" y="0"/>
                    </a:moveTo>
                    <a:lnTo>
                      <a:pt x="4871313" y="0"/>
                    </a:lnTo>
                    <a:lnTo>
                      <a:pt x="4871313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28575"/>
                <a:ext cx="4871313" cy="13260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0" y="0"/>
              <a:ext cx="24661021" cy="6858000"/>
            </a:xfrm>
            <a:custGeom>
              <a:avLst/>
              <a:gdLst/>
              <a:ahLst/>
              <a:cxnLst/>
              <a:rect l="l" t="t" r="r" b="b"/>
              <a:pathLst>
                <a:path w="24661021" h="6858000">
                  <a:moveTo>
                    <a:pt x="0" y="0"/>
                  </a:moveTo>
                  <a:lnTo>
                    <a:pt x="24661021" y="0"/>
                  </a:lnTo>
                  <a:lnTo>
                    <a:pt x="2466102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999"/>
              </a:blip>
              <a:stretch>
                <a:fillRect l="-30484" t="-106600" b="-106600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9" name="Freeform 9"/>
          <p:cNvSpPr/>
          <p:nvPr/>
        </p:nvSpPr>
        <p:spPr>
          <a:xfrm rot="5400000">
            <a:off x="10367092" y="2678664"/>
            <a:ext cx="7027222" cy="8189450"/>
          </a:xfrm>
          <a:custGeom>
            <a:avLst/>
            <a:gdLst/>
            <a:ahLst/>
            <a:cxnLst/>
            <a:rect l="l" t="t" r="r" b="b"/>
            <a:pathLst>
              <a:path w="7027222" h="8189450">
                <a:moveTo>
                  <a:pt x="0" y="0"/>
                </a:moveTo>
                <a:lnTo>
                  <a:pt x="7027223" y="0"/>
                </a:lnTo>
                <a:lnTo>
                  <a:pt x="7027223" y="8189450"/>
                </a:lnTo>
                <a:lnTo>
                  <a:pt x="0" y="81894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923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763374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8700" y="2104487"/>
            <a:ext cx="10089951" cy="2165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27"/>
              </a:lnSpc>
              <a:spcBef>
                <a:spcPct val="0"/>
              </a:spcBef>
            </a:pPr>
            <a:r>
              <a:rPr lang="en-US" sz="8027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IP150 Internet Module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96776" y="5935676"/>
            <a:ext cx="8047224" cy="3999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just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Mengontrol dan Memantau Panel Kontrol melalui Jaringan IP (LAN/WAN/Internet)</a:t>
            </a:r>
          </a:p>
          <a:p>
            <a:pPr marL="518158" lvl="1" indent="-259079" algn="just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Notifikasi Push ke Aplikasi Insite GOLD</a:t>
            </a:r>
          </a:p>
          <a:p>
            <a:pPr marL="518158" lvl="1" indent="-259079" algn="just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Dua I/O Terintegrasi; Dapat Dikontrol Melalui Antarmuka Web dan Memicu Pengiriman Email</a:t>
            </a:r>
          </a:p>
          <a:p>
            <a:pPr marL="518158" lvl="1" indent="-259079" algn="just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Menerima Notifikasi Push untuk Aktivitas Pengaktifan/Penonaktifan Sistem</a:t>
            </a:r>
          </a:p>
          <a:p>
            <a:pPr algn="just">
              <a:lnSpc>
                <a:spcPts val="2879"/>
              </a:lnSpc>
            </a:pPr>
            <a:endParaRPr lang="en-US" sz="23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879"/>
              </a:lnSpc>
            </a:pPr>
            <a:r>
              <a:rPr lang="en-US" sz="2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Contoh</a:t>
            </a: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Menerima Peringatan Saat Alarm Kebakaran Aktif</a:t>
            </a:r>
          </a:p>
          <a:p>
            <a:pPr algn="just">
              <a:lnSpc>
                <a:spcPts val="2879"/>
              </a:lnSpc>
            </a:pPr>
            <a:endParaRPr lang="en-US" sz="23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Freeform 15" descr="C:\Users\Farhan\Desktop\IP150_Front_big.jpg"/>
          <p:cNvSpPr/>
          <p:nvPr/>
        </p:nvSpPr>
        <p:spPr>
          <a:xfrm rot="-10800000">
            <a:off x="10633308" y="6267748"/>
            <a:ext cx="6494790" cy="2475474"/>
          </a:xfrm>
          <a:custGeom>
            <a:avLst/>
            <a:gdLst/>
            <a:ahLst/>
            <a:cxnLst/>
            <a:rect l="l" t="t" r="r" b="b"/>
            <a:pathLst>
              <a:path w="6494790" h="2475474">
                <a:moveTo>
                  <a:pt x="0" y="0"/>
                </a:moveTo>
                <a:lnTo>
                  <a:pt x="6494790" y="0"/>
                </a:lnTo>
                <a:lnTo>
                  <a:pt x="6494790" y="2475474"/>
                </a:lnTo>
                <a:lnTo>
                  <a:pt x="0" y="24754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85827" b="-76537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5143500"/>
            <a:ext cx="18495766" cy="5143500"/>
            <a:chOff x="0" y="0"/>
            <a:chExt cx="24661021" cy="68580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661021" cy="6858000"/>
              <a:chOff x="0" y="0"/>
              <a:chExt cx="4871313" cy="13546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71313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71313" h="1354667">
                    <a:moveTo>
                      <a:pt x="0" y="0"/>
                    </a:moveTo>
                    <a:lnTo>
                      <a:pt x="4871313" y="0"/>
                    </a:lnTo>
                    <a:lnTo>
                      <a:pt x="4871313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28575"/>
                <a:ext cx="4871313" cy="13260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0" y="0"/>
              <a:ext cx="24661021" cy="6858000"/>
            </a:xfrm>
            <a:custGeom>
              <a:avLst/>
              <a:gdLst/>
              <a:ahLst/>
              <a:cxnLst/>
              <a:rect l="l" t="t" r="r" b="b"/>
              <a:pathLst>
                <a:path w="24661021" h="6858000">
                  <a:moveTo>
                    <a:pt x="0" y="0"/>
                  </a:moveTo>
                  <a:lnTo>
                    <a:pt x="24661021" y="0"/>
                  </a:lnTo>
                  <a:lnTo>
                    <a:pt x="2466102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999"/>
              </a:blip>
              <a:stretch>
                <a:fillRect l="-30484" t="-106600" b="-106600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763374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065201" y="1831965"/>
            <a:ext cx="6673782" cy="7853987"/>
          </a:xfrm>
          <a:prstGeom prst="rect">
            <a:avLst/>
          </a:prstGeom>
        </p:spPr>
      </p:pic>
      <p:sp>
        <p:nvSpPr>
          <p:cNvPr id="13" name="Freeform 13"/>
          <p:cNvSpPr/>
          <p:nvPr/>
        </p:nvSpPr>
        <p:spPr>
          <a:xfrm>
            <a:off x="1028700" y="4543846"/>
            <a:ext cx="9444000" cy="5142106"/>
          </a:xfrm>
          <a:custGeom>
            <a:avLst/>
            <a:gdLst/>
            <a:ahLst/>
            <a:cxnLst/>
            <a:rect l="l" t="t" r="r" b="b"/>
            <a:pathLst>
              <a:path w="9444000" h="5142106">
                <a:moveTo>
                  <a:pt x="0" y="0"/>
                </a:moveTo>
                <a:lnTo>
                  <a:pt x="9444000" y="0"/>
                </a:lnTo>
                <a:lnTo>
                  <a:pt x="9444000" y="5142106"/>
                </a:lnTo>
                <a:lnTo>
                  <a:pt x="0" y="51421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28700" y="1804660"/>
            <a:ext cx="10089951" cy="2165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27"/>
              </a:lnSpc>
              <a:spcBef>
                <a:spcPct val="0"/>
              </a:spcBef>
            </a:pPr>
            <a:r>
              <a:rPr lang="en-US" sz="8027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Insite Gold App(Using IP150)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5143500"/>
            <a:ext cx="18495766" cy="5143500"/>
            <a:chOff x="0" y="0"/>
            <a:chExt cx="24661021" cy="68580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661021" cy="6858000"/>
              <a:chOff x="0" y="0"/>
              <a:chExt cx="4871313" cy="13546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71313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71313" h="1354667">
                    <a:moveTo>
                      <a:pt x="0" y="0"/>
                    </a:moveTo>
                    <a:lnTo>
                      <a:pt x="4871313" y="0"/>
                    </a:lnTo>
                    <a:lnTo>
                      <a:pt x="4871313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28575"/>
                <a:ext cx="4871313" cy="13260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0" y="0"/>
              <a:ext cx="24661021" cy="6858000"/>
            </a:xfrm>
            <a:custGeom>
              <a:avLst/>
              <a:gdLst/>
              <a:ahLst/>
              <a:cxnLst/>
              <a:rect l="l" t="t" r="r" b="b"/>
              <a:pathLst>
                <a:path w="24661021" h="6858000">
                  <a:moveTo>
                    <a:pt x="0" y="0"/>
                  </a:moveTo>
                  <a:lnTo>
                    <a:pt x="24661021" y="0"/>
                  </a:lnTo>
                  <a:lnTo>
                    <a:pt x="2466102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999"/>
              </a:blip>
              <a:stretch>
                <a:fillRect l="-30484" t="-106600" b="-106600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9" name="Freeform 9"/>
          <p:cNvSpPr/>
          <p:nvPr/>
        </p:nvSpPr>
        <p:spPr>
          <a:xfrm rot="5400000">
            <a:off x="10367092" y="2678664"/>
            <a:ext cx="7027222" cy="8189450"/>
          </a:xfrm>
          <a:custGeom>
            <a:avLst/>
            <a:gdLst/>
            <a:ahLst/>
            <a:cxnLst/>
            <a:rect l="l" t="t" r="r" b="b"/>
            <a:pathLst>
              <a:path w="7027222" h="8189450">
                <a:moveTo>
                  <a:pt x="0" y="0"/>
                </a:moveTo>
                <a:lnTo>
                  <a:pt x="7027223" y="0"/>
                </a:lnTo>
                <a:lnTo>
                  <a:pt x="7027223" y="8189450"/>
                </a:lnTo>
                <a:lnTo>
                  <a:pt x="0" y="81894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923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763374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655141" y="4110985"/>
            <a:ext cx="6026830" cy="6026830"/>
          </a:xfrm>
          <a:custGeom>
            <a:avLst/>
            <a:gdLst/>
            <a:ahLst/>
            <a:cxnLst/>
            <a:rect l="l" t="t" r="r" b="b"/>
            <a:pathLst>
              <a:path w="6026830" h="6026830">
                <a:moveTo>
                  <a:pt x="0" y="0"/>
                </a:moveTo>
                <a:lnTo>
                  <a:pt x="6026830" y="0"/>
                </a:lnTo>
                <a:lnTo>
                  <a:pt x="6026830" y="6026830"/>
                </a:lnTo>
                <a:lnTo>
                  <a:pt x="0" y="6026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028700" y="2104487"/>
            <a:ext cx="10089951" cy="2165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27"/>
              </a:lnSpc>
              <a:spcBef>
                <a:spcPct val="0"/>
              </a:spcBef>
            </a:pPr>
            <a:r>
              <a:rPr lang="en-US" sz="802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PCS250 </a:t>
            </a:r>
            <a:r>
              <a:rPr lang="en-US" sz="8027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GSM+GPRS Reporting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0659" y="6248698"/>
            <a:ext cx="8047224" cy="3275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l">
              <a:lnSpc>
                <a:spcPts val="2879"/>
              </a:lnSpc>
              <a:buFont typeface="Arial"/>
              <a:buChar char="•"/>
            </a:pPr>
            <a:r>
              <a:rPr lang="en-US" sz="2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Pelaporan GPRS</a:t>
            </a:r>
          </a:p>
          <a:p>
            <a:pPr marL="518158" lvl="1" indent="-259079" algn="l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Melaporkan peristiwa sistem ke Penerima Pemantauan IP IPR512 melalui jaringan IP.</a:t>
            </a:r>
          </a:p>
          <a:p>
            <a:pPr marL="518158" lvl="1" indent="-259079" algn="l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Unggah/Unduh melalui GPRS</a:t>
            </a:r>
          </a:p>
          <a:p>
            <a:pPr marL="518158" lvl="1" indent="-259079" algn="l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Pembaruan Firmware melalui GPRS</a:t>
            </a:r>
          </a:p>
          <a:p>
            <a:pPr marL="518158" lvl="1" indent="-259079" algn="l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Laporan melalui pesan teks (SMS)</a:t>
            </a:r>
          </a:p>
          <a:p>
            <a:pPr marL="518158" lvl="1" indent="-259079" algn="l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Pengawasan komunikasi panel kontrol</a:t>
            </a:r>
          </a:p>
          <a:p>
            <a:pPr marL="518158" lvl="1" indent="-259079" algn="l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Deteksi pengacauan sinyal GSM RF</a:t>
            </a:r>
          </a:p>
          <a:p>
            <a:pPr algn="l">
              <a:lnSpc>
                <a:spcPts val="2879"/>
              </a:lnSpc>
            </a:pPr>
            <a:endParaRPr lang="en-US" sz="23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556657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495766" cy="5656566"/>
            <a:chOff x="0" y="0"/>
            <a:chExt cx="24661021" cy="754208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661021" cy="7542089"/>
              <a:chOff x="0" y="0"/>
              <a:chExt cx="4871313" cy="148979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71313" cy="1489795"/>
              </a:xfrm>
              <a:custGeom>
                <a:avLst/>
                <a:gdLst/>
                <a:ahLst/>
                <a:cxnLst/>
                <a:rect l="l" t="t" r="r" b="b"/>
                <a:pathLst>
                  <a:path w="4871313" h="1489795">
                    <a:moveTo>
                      <a:pt x="0" y="0"/>
                    </a:moveTo>
                    <a:lnTo>
                      <a:pt x="4871313" y="0"/>
                    </a:lnTo>
                    <a:lnTo>
                      <a:pt x="4871313" y="1489795"/>
                    </a:lnTo>
                    <a:lnTo>
                      <a:pt x="0" y="14897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28575"/>
                <a:ext cx="4871313" cy="14612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0" y="0"/>
              <a:ext cx="24661021" cy="7542089"/>
            </a:xfrm>
            <a:custGeom>
              <a:avLst/>
              <a:gdLst/>
              <a:ahLst/>
              <a:cxnLst/>
              <a:rect l="l" t="t" r="r" b="b"/>
              <a:pathLst>
                <a:path w="24661021" h="7542089">
                  <a:moveTo>
                    <a:pt x="0" y="0"/>
                  </a:moveTo>
                  <a:lnTo>
                    <a:pt x="24661021" y="0"/>
                  </a:lnTo>
                  <a:lnTo>
                    <a:pt x="24661021" y="7542089"/>
                  </a:lnTo>
                  <a:lnTo>
                    <a:pt x="0" y="75420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-30484" t="-92396" b="-92396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58196" y="3361683"/>
            <a:ext cx="4962808" cy="3006990"/>
          </a:xfrm>
          <a:custGeom>
            <a:avLst/>
            <a:gdLst/>
            <a:ahLst/>
            <a:cxnLst/>
            <a:rect l="l" t="t" r="r" b="b"/>
            <a:pathLst>
              <a:path w="4962808" h="3006990">
                <a:moveTo>
                  <a:pt x="0" y="0"/>
                </a:moveTo>
                <a:lnTo>
                  <a:pt x="4962809" y="0"/>
                </a:lnTo>
                <a:lnTo>
                  <a:pt x="4962809" y="3006991"/>
                </a:lnTo>
                <a:lnTo>
                  <a:pt x="0" y="30069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595873" y="3361683"/>
            <a:ext cx="4962808" cy="3006990"/>
          </a:xfrm>
          <a:custGeom>
            <a:avLst/>
            <a:gdLst/>
            <a:ahLst/>
            <a:cxnLst/>
            <a:rect l="l" t="t" r="r" b="b"/>
            <a:pathLst>
              <a:path w="4962808" h="3006990">
                <a:moveTo>
                  <a:pt x="0" y="0"/>
                </a:moveTo>
                <a:lnTo>
                  <a:pt x="4962808" y="0"/>
                </a:lnTo>
                <a:lnTo>
                  <a:pt x="4962808" y="3006991"/>
                </a:lnTo>
                <a:lnTo>
                  <a:pt x="0" y="30069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58196" y="6368674"/>
            <a:ext cx="4962808" cy="3006990"/>
          </a:xfrm>
          <a:custGeom>
            <a:avLst/>
            <a:gdLst/>
            <a:ahLst/>
            <a:cxnLst/>
            <a:rect l="l" t="t" r="r" b="b"/>
            <a:pathLst>
              <a:path w="4962808" h="3006990">
                <a:moveTo>
                  <a:pt x="0" y="0"/>
                </a:moveTo>
                <a:lnTo>
                  <a:pt x="4962809" y="0"/>
                </a:lnTo>
                <a:lnTo>
                  <a:pt x="4962809" y="3006990"/>
                </a:lnTo>
                <a:lnTo>
                  <a:pt x="0" y="30069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595873" y="6368674"/>
            <a:ext cx="4962808" cy="3006990"/>
          </a:xfrm>
          <a:custGeom>
            <a:avLst/>
            <a:gdLst/>
            <a:ahLst/>
            <a:cxnLst/>
            <a:rect l="l" t="t" r="r" b="b"/>
            <a:pathLst>
              <a:path w="4962808" h="3006990">
                <a:moveTo>
                  <a:pt x="0" y="0"/>
                </a:moveTo>
                <a:lnTo>
                  <a:pt x="4962808" y="0"/>
                </a:lnTo>
                <a:lnTo>
                  <a:pt x="4962808" y="3006990"/>
                </a:lnTo>
                <a:lnTo>
                  <a:pt x="0" y="30069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274426" y="3514083"/>
            <a:ext cx="6441778" cy="5121213"/>
          </a:xfrm>
          <a:custGeom>
            <a:avLst/>
            <a:gdLst/>
            <a:ahLst/>
            <a:cxnLst/>
            <a:rect l="l" t="t" r="r" b="b"/>
            <a:pathLst>
              <a:path w="6441778" h="5121213">
                <a:moveTo>
                  <a:pt x="0" y="0"/>
                </a:moveTo>
                <a:lnTo>
                  <a:pt x="6441778" y="0"/>
                </a:lnTo>
                <a:lnTo>
                  <a:pt x="6441778" y="5121214"/>
                </a:lnTo>
                <a:lnTo>
                  <a:pt x="0" y="51212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678249" y="1751958"/>
            <a:ext cx="13338425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00"/>
              </a:lnSpc>
              <a:spcBef>
                <a:spcPct val="0"/>
              </a:spcBef>
            </a:pPr>
            <a:r>
              <a:rPr lang="en-US" sz="75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Fitur Komunikasi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877306" y="2092895"/>
            <a:ext cx="427873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5"/>
              </a:lnSpc>
              <a:spcBef>
                <a:spcPct val="0"/>
              </a:spcBef>
            </a:pPr>
            <a:r>
              <a:rPr lang="en-US" sz="2405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Multiple Phone Numbers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94548" y="4458578"/>
            <a:ext cx="3690105" cy="866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8"/>
              </a:lnSpc>
              <a:spcBef>
                <a:spcPct val="0"/>
              </a:spcBef>
            </a:pPr>
            <a:r>
              <a:rPr lang="en-US" sz="2773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2 Monitoring station phone numbers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87693" y="7484618"/>
            <a:ext cx="4106404" cy="790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8"/>
              </a:lnSpc>
            </a:pPr>
            <a:r>
              <a:rPr lang="en-US" sz="257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8 sms phone number (PCS250/G needed)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2225" y="4458578"/>
            <a:ext cx="3690105" cy="866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8"/>
              </a:lnSpc>
              <a:spcBef>
                <a:spcPct val="0"/>
              </a:spcBef>
            </a:pPr>
            <a:r>
              <a:rPr lang="en-US" sz="2773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5 personal phone numbers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32225" y="7522718"/>
            <a:ext cx="3690105" cy="72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3"/>
              </a:lnSpc>
              <a:spcBef>
                <a:spcPct val="0"/>
              </a:spcBef>
            </a:pPr>
            <a:r>
              <a:rPr lang="en-US" sz="277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5 personal phone numbers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495766" cy="2887808"/>
            <a:chOff x="0" y="0"/>
            <a:chExt cx="24661021" cy="385041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4661021" cy="3850411"/>
              <a:chOff x="0" y="0"/>
              <a:chExt cx="4871313" cy="76057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71313" cy="760575"/>
              </a:xfrm>
              <a:custGeom>
                <a:avLst/>
                <a:gdLst/>
                <a:ahLst/>
                <a:cxnLst/>
                <a:rect l="l" t="t" r="r" b="b"/>
                <a:pathLst>
                  <a:path w="4871313" h="760575">
                    <a:moveTo>
                      <a:pt x="0" y="0"/>
                    </a:moveTo>
                    <a:lnTo>
                      <a:pt x="4871313" y="0"/>
                    </a:lnTo>
                    <a:lnTo>
                      <a:pt x="4871313" y="760575"/>
                    </a:lnTo>
                    <a:lnTo>
                      <a:pt x="0" y="76057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28575"/>
                <a:ext cx="4871313" cy="732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24661021" cy="3850411"/>
            </a:xfrm>
            <a:custGeom>
              <a:avLst/>
              <a:gdLst/>
              <a:ahLst/>
              <a:cxnLst/>
              <a:rect l="l" t="t" r="r" b="b"/>
              <a:pathLst>
                <a:path w="24661021" h="3850411">
                  <a:moveTo>
                    <a:pt x="0" y="0"/>
                  </a:moveTo>
                  <a:lnTo>
                    <a:pt x="24661021" y="0"/>
                  </a:lnTo>
                  <a:lnTo>
                    <a:pt x="24661021" y="3850411"/>
                  </a:lnTo>
                  <a:lnTo>
                    <a:pt x="0" y="38504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-30484" t="-228922" b="-228922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" r="-6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8822653" y="3772949"/>
            <a:ext cx="10583167" cy="5718318"/>
            <a:chOff x="0" y="0"/>
            <a:chExt cx="2787336" cy="150605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87336" cy="1506059"/>
            </a:xfrm>
            <a:custGeom>
              <a:avLst/>
              <a:gdLst/>
              <a:ahLst/>
              <a:cxnLst/>
              <a:rect l="l" t="t" r="r" b="b"/>
              <a:pathLst>
                <a:path w="2787336" h="1506059">
                  <a:moveTo>
                    <a:pt x="63643" y="0"/>
                  </a:moveTo>
                  <a:lnTo>
                    <a:pt x="2723693" y="0"/>
                  </a:lnTo>
                  <a:cubicBezTo>
                    <a:pt x="2740572" y="0"/>
                    <a:pt x="2756760" y="6705"/>
                    <a:pt x="2768696" y="18641"/>
                  </a:cubicBezTo>
                  <a:cubicBezTo>
                    <a:pt x="2780631" y="30576"/>
                    <a:pt x="2787336" y="46764"/>
                    <a:pt x="2787336" y="63643"/>
                  </a:cubicBezTo>
                  <a:lnTo>
                    <a:pt x="2787336" y="1442416"/>
                  </a:lnTo>
                  <a:cubicBezTo>
                    <a:pt x="2787336" y="1459295"/>
                    <a:pt x="2780631" y="1475483"/>
                    <a:pt x="2768696" y="1487419"/>
                  </a:cubicBezTo>
                  <a:cubicBezTo>
                    <a:pt x="2756760" y="1499354"/>
                    <a:pt x="2740572" y="1506059"/>
                    <a:pt x="2723693" y="1506059"/>
                  </a:cubicBezTo>
                  <a:lnTo>
                    <a:pt x="63643" y="1506059"/>
                  </a:lnTo>
                  <a:cubicBezTo>
                    <a:pt x="46764" y="1506059"/>
                    <a:pt x="30576" y="1499354"/>
                    <a:pt x="18641" y="1487419"/>
                  </a:cubicBezTo>
                  <a:cubicBezTo>
                    <a:pt x="6705" y="1475483"/>
                    <a:pt x="0" y="1459295"/>
                    <a:pt x="0" y="1442416"/>
                  </a:cubicBezTo>
                  <a:lnTo>
                    <a:pt x="0" y="63643"/>
                  </a:lnTo>
                  <a:cubicBezTo>
                    <a:pt x="0" y="46764"/>
                    <a:pt x="6705" y="30576"/>
                    <a:pt x="18641" y="18641"/>
                  </a:cubicBezTo>
                  <a:cubicBezTo>
                    <a:pt x="30576" y="6705"/>
                    <a:pt x="46764" y="0"/>
                    <a:pt x="6364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40A4D6">
                    <a:alpha val="100000"/>
                  </a:srgbClr>
                </a:gs>
                <a:gs pos="50000">
                  <a:srgbClr val="1173AC">
                    <a:alpha val="100000"/>
                  </a:srgbClr>
                </a:gs>
                <a:gs pos="100000">
                  <a:srgbClr val="10507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2787336" cy="14774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</a:pPr>
              <a:endParaRPr/>
            </a:p>
          </p:txBody>
        </p:sp>
      </p:grpSp>
      <p:sp>
        <p:nvSpPr>
          <p:cNvPr id="12" name="Freeform 12" descr="F:\WFH\HANI\BabyWare(MG5000)\9.PNG"/>
          <p:cNvSpPr/>
          <p:nvPr/>
        </p:nvSpPr>
        <p:spPr>
          <a:xfrm>
            <a:off x="12140831" y="4405728"/>
            <a:ext cx="5770256" cy="3085485"/>
          </a:xfrm>
          <a:custGeom>
            <a:avLst/>
            <a:gdLst/>
            <a:ahLst/>
            <a:cxnLst/>
            <a:rect l="l" t="t" r="r" b="b"/>
            <a:pathLst>
              <a:path w="5770256" h="3085485">
                <a:moveTo>
                  <a:pt x="0" y="0"/>
                </a:moveTo>
                <a:lnTo>
                  <a:pt x="5770256" y="0"/>
                </a:lnTo>
                <a:lnTo>
                  <a:pt x="5770256" y="3085484"/>
                </a:lnTo>
                <a:lnTo>
                  <a:pt x="0" y="30854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985317" y="4388128"/>
            <a:ext cx="1864879" cy="3103084"/>
          </a:xfrm>
          <a:custGeom>
            <a:avLst/>
            <a:gdLst/>
            <a:ahLst/>
            <a:cxnLst/>
            <a:rect l="l" t="t" r="r" b="b"/>
            <a:pathLst>
              <a:path w="1864879" h="3103084">
                <a:moveTo>
                  <a:pt x="0" y="0"/>
                </a:moveTo>
                <a:lnTo>
                  <a:pt x="1864879" y="0"/>
                </a:lnTo>
                <a:lnTo>
                  <a:pt x="1864879" y="3103084"/>
                </a:lnTo>
                <a:lnTo>
                  <a:pt x="0" y="31030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2089" t="-4545" r="-38707" b="-4109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543939" y="905287"/>
            <a:ext cx="7407887" cy="1489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0"/>
              </a:lnSpc>
              <a:spcBef>
                <a:spcPct val="0"/>
              </a:spcBef>
            </a:pPr>
            <a:r>
              <a:rPr lang="en-US" sz="1059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Ringkasan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821496" y="8151526"/>
            <a:ext cx="6437804" cy="650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9"/>
              </a:lnSpc>
              <a:spcBef>
                <a:spcPct val="0"/>
              </a:spcBef>
            </a:pPr>
            <a:r>
              <a:rPr lang="en-US" sz="454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BabyWare Software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58196" y="4543705"/>
            <a:ext cx="6203332" cy="4448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9928" lvl="1" indent="-264964" algn="l">
              <a:lnSpc>
                <a:spcPts val="2945"/>
              </a:lnSpc>
              <a:buFont typeface="Arial"/>
              <a:buChar char="•"/>
            </a:pPr>
            <a:r>
              <a:rPr lang="en-US" sz="245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Kemampuan peningkatan di lapangan untuk pembaruan di lokasi atau jarak jauh yang sederhana</a:t>
            </a:r>
          </a:p>
          <a:p>
            <a:pPr algn="l">
              <a:lnSpc>
                <a:spcPts val="2945"/>
              </a:lnSpc>
            </a:pPr>
            <a:endParaRPr lang="en-US" sz="2454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29928" lvl="1" indent="-264964" algn="l">
              <a:lnSpc>
                <a:spcPts val="2945"/>
              </a:lnSpc>
              <a:buFont typeface="Arial"/>
              <a:buChar char="•"/>
            </a:pPr>
            <a:r>
              <a:rPr lang="en-US" sz="245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Babyware melalui koneksi langsung / IP / GPRS</a:t>
            </a:r>
          </a:p>
          <a:p>
            <a:pPr algn="l">
              <a:lnSpc>
                <a:spcPts val="2945"/>
              </a:lnSpc>
            </a:pPr>
            <a:endParaRPr lang="en-US" sz="2454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29928" lvl="1" indent="-264964" algn="l">
              <a:lnSpc>
                <a:spcPts val="2945"/>
              </a:lnSpc>
              <a:buFont typeface="Arial"/>
              <a:buChar char="•"/>
            </a:pPr>
            <a:r>
              <a:rPr lang="en-US" sz="245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Pemrograman Babyware yang mudah</a:t>
            </a:r>
          </a:p>
          <a:p>
            <a:pPr algn="l">
              <a:lnSpc>
                <a:spcPts val="2945"/>
              </a:lnSpc>
            </a:pPr>
            <a:endParaRPr lang="en-US" sz="2454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29928" lvl="1" indent="-264964" algn="l">
              <a:lnSpc>
                <a:spcPts val="2945"/>
              </a:lnSpc>
              <a:buFont typeface="Arial"/>
              <a:buChar char="•"/>
            </a:pPr>
            <a:r>
              <a:rPr lang="en-US" sz="245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Penyimpanan hingga 256 kejadian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>
            <a:off x="5657852" y="-162323"/>
            <a:ext cx="12832027" cy="10611646"/>
          </a:xfrm>
          <a:custGeom>
            <a:avLst/>
            <a:gdLst/>
            <a:ahLst/>
            <a:cxnLst/>
            <a:rect l="l" t="t" r="r" b="b"/>
            <a:pathLst>
              <a:path w="12832027" h="10611646">
                <a:moveTo>
                  <a:pt x="12832026" y="0"/>
                </a:moveTo>
                <a:lnTo>
                  <a:pt x="0" y="0"/>
                </a:lnTo>
                <a:lnTo>
                  <a:pt x="0" y="10611646"/>
                </a:lnTo>
                <a:lnTo>
                  <a:pt x="12832026" y="10611646"/>
                </a:lnTo>
                <a:lnTo>
                  <a:pt x="12832026" y="0"/>
                </a:lnTo>
                <a:close/>
              </a:path>
            </a:pathLst>
          </a:custGeom>
          <a:blipFill>
            <a:blip r:embed="rId2"/>
            <a:stretch>
              <a:fillRect l="-31778" r="-1523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986933" y="3824282"/>
            <a:ext cx="4543250" cy="4702880"/>
            <a:chOff x="0" y="0"/>
            <a:chExt cx="1380816" cy="14293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0816" cy="1429332"/>
            </a:xfrm>
            <a:custGeom>
              <a:avLst/>
              <a:gdLst/>
              <a:ahLst/>
              <a:cxnLst/>
              <a:rect l="l" t="t" r="r" b="b"/>
              <a:pathLst>
                <a:path w="1380816" h="1429332">
                  <a:moveTo>
                    <a:pt x="0" y="0"/>
                  </a:moveTo>
                  <a:lnTo>
                    <a:pt x="1380816" y="0"/>
                  </a:lnTo>
                  <a:lnTo>
                    <a:pt x="1380816" y="1429332"/>
                  </a:lnTo>
                  <a:lnTo>
                    <a:pt x="0" y="1429332"/>
                  </a:ln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986933" y="1483276"/>
            <a:ext cx="4543250" cy="3165722"/>
            <a:chOff x="0" y="0"/>
            <a:chExt cx="1889092" cy="13163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89092" cy="1316313"/>
            </a:xfrm>
            <a:custGeom>
              <a:avLst/>
              <a:gdLst/>
              <a:ahLst/>
              <a:cxnLst/>
              <a:rect l="l" t="t" r="r" b="b"/>
              <a:pathLst>
                <a:path w="1889092" h="1316313">
                  <a:moveTo>
                    <a:pt x="1764632" y="1316313"/>
                  </a:moveTo>
                  <a:lnTo>
                    <a:pt x="124460" y="1316313"/>
                  </a:lnTo>
                  <a:cubicBezTo>
                    <a:pt x="55880" y="1316313"/>
                    <a:pt x="0" y="1260433"/>
                    <a:pt x="0" y="11918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64632" y="0"/>
                  </a:lnTo>
                  <a:cubicBezTo>
                    <a:pt x="1833212" y="0"/>
                    <a:pt x="1889092" y="55880"/>
                    <a:pt x="1889092" y="124460"/>
                  </a:cubicBezTo>
                  <a:lnTo>
                    <a:pt x="1889092" y="1191853"/>
                  </a:lnTo>
                  <a:cubicBezTo>
                    <a:pt x="1889092" y="1260433"/>
                    <a:pt x="1833212" y="1316313"/>
                    <a:pt x="1764632" y="1316313"/>
                  </a:cubicBezTo>
                  <a:close/>
                </a:path>
              </a:pathLst>
            </a:custGeom>
            <a:solidFill>
              <a:srgbClr val="0078A2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6986572" y="8490511"/>
            <a:ext cx="4543611" cy="958289"/>
          </a:xfrm>
          <a:custGeom>
            <a:avLst/>
            <a:gdLst/>
            <a:ahLst/>
            <a:cxnLst/>
            <a:rect l="l" t="t" r="r" b="b"/>
            <a:pathLst>
              <a:path w="4543611" h="958289">
                <a:moveTo>
                  <a:pt x="0" y="0"/>
                </a:moveTo>
                <a:lnTo>
                  <a:pt x="4543611" y="0"/>
                </a:lnTo>
                <a:lnTo>
                  <a:pt x="4543611" y="958289"/>
                </a:lnTo>
                <a:lnTo>
                  <a:pt x="0" y="9582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6986933" y="8031451"/>
            <a:ext cx="4543250" cy="991422"/>
            <a:chOff x="0" y="0"/>
            <a:chExt cx="6057667" cy="1321896"/>
          </a:xfrm>
        </p:grpSpPr>
        <p:grpSp>
          <p:nvGrpSpPr>
            <p:cNvPr id="9" name="Group 9"/>
            <p:cNvGrpSpPr/>
            <p:nvPr/>
          </p:nvGrpSpPr>
          <p:grpSpPr>
            <a:xfrm rot="5400000">
              <a:off x="950363" y="-950363"/>
              <a:ext cx="1321896" cy="3222622"/>
              <a:chOff x="0" y="0"/>
              <a:chExt cx="2354580" cy="574017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353310" cy="5740178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5740178">
                    <a:moveTo>
                      <a:pt x="784860" y="5672868"/>
                    </a:moveTo>
                    <a:cubicBezTo>
                      <a:pt x="905510" y="5713508"/>
                      <a:pt x="1042670" y="5740178"/>
                      <a:pt x="1177290" y="5740178"/>
                    </a:cubicBezTo>
                    <a:cubicBezTo>
                      <a:pt x="1311910" y="5740178"/>
                      <a:pt x="1441450" y="5717318"/>
                      <a:pt x="1560830" y="5676678"/>
                    </a:cubicBezTo>
                    <a:cubicBezTo>
                      <a:pt x="1563370" y="5675408"/>
                      <a:pt x="1565910" y="5675408"/>
                      <a:pt x="1568450" y="5674138"/>
                    </a:cubicBezTo>
                    <a:cubicBezTo>
                      <a:pt x="2016760" y="5511578"/>
                      <a:pt x="2346960" y="5082318"/>
                      <a:pt x="2353310" y="4571834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4568355"/>
                    </a:lnTo>
                    <a:cubicBezTo>
                      <a:pt x="6350" y="5084858"/>
                      <a:pt x="331470" y="5514118"/>
                      <a:pt x="784860" y="5672868"/>
                    </a:cubicBezTo>
                    <a:close/>
                  </a:path>
                </a:pathLst>
              </a:custGeom>
              <a:solidFill>
                <a:srgbClr val="0078A2"/>
              </a:solidFill>
            </p:spPr>
          </p:sp>
        </p:grpSp>
        <p:grpSp>
          <p:nvGrpSpPr>
            <p:cNvPr id="11" name="Group 11"/>
            <p:cNvGrpSpPr/>
            <p:nvPr/>
          </p:nvGrpSpPr>
          <p:grpSpPr>
            <a:xfrm rot="-5400000">
              <a:off x="3913514" y="-822257"/>
              <a:ext cx="1321896" cy="2966410"/>
              <a:chOff x="0" y="0"/>
              <a:chExt cx="2354580" cy="528381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353310" cy="5283811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5283811">
                    <a:moveTo>
                      <a:pt x="784860" y="5216501"/>
                    </a:moveTo>
                    <a:cubicBezTo>
                      <a:pt x="905510" y="5257141"/>
                      <a:pt x="1042670" y="5283811"/>
                      <a:pt x="1177290" y="5283811"/>
                    </a:cubicBezTo>
                    <a:cubicBezTo>
                      <a:pt x="1311910" y="5283811"/>
                      <a:pt x="1441450" y="5260951"/>
                      <a:pt x="1560830" y="5220311"/>
                    </a:cubicBezTo>
                    <a:cubicBezTo>
                      <a:pt x="1563370" y="5219041"/>
                      <a:pt x="1565910" y="5219041"/>
                      <a:pt x="1568450" y="5217771"/>
                    </a:cubicBezTo>
                    <a:cubicBezTo>
                      <a:pt x="2016760" y="5055211"/>
                      <a:pt x="2346960" y="4625951"/>
                      <a:pt x="2353310" y="4116870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4113743"/>
                    </a:lnTo>
                    <a:cubicBezTo>
                      <a:pt x="6350" y="4628491"/>
                      <a:pt x="331470" y="5057751"/>
                      <a:pt x="784860" y="5216501"/>
                    </a:cubicBezTo>
                    <a:close/>
                  </a:path>
                </a:pathLst>
              </a:custGeom>
              <a:solidFill>
                <a:srgbClr val="0078A2"/>
              </a:solidFill>
            </p:spPr>
          </p:sp>
        </p:grpSp>
      </p:grpSp>
      <p:sp>
        <p:nvSpPr>
          <p:cNvPr id="13" name="Freeform 13"/>
          <p:cNvSpPr/>
          <p:nvPr/>
        </p:nvSpPr>
        <p:spPr>
          <a:xfrm>
            <a:off x="7530717" y="4804731"/>
            <a:ext cx="3481945" cy="734374"/>
          </a:xfrm>
          <a:custGeom>
            <a:avLst/>
            <a:gdLst/>
            <a:ahLst/>
            <a:cxnLst/>
            <a:rect l="l" t="t" r="r" b="b"/>
            <a:pathLst>
              <a:path w="3481945" h="734374">
                <a:moveTo>
                  <a:pt x="0" y="0"/>
                </a:moveTo>
                <a:lnTo>
                  <a:pt x="3481945" y="0"/>
                </a:lnTo>
                <a:lnTo>
                  <a:pt x="3481945" y="734374"/>
                </a:lnTo>
                <a:lnTo>
                  <a:pt x="0" y="7343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316816" y="5547287"/>
            <a:ext cx="3654368" cy="685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8"/>
              </a:lnSpc>
            </a:pPr>
            <a:r>
              <a:rPr lang="en-US" sz="2198" b="1">
                <a:solidFill>
                  <a:srgbClr val="403F3F"/>
                </a:solidFill>
                <a:latin typeface="Poppins Bold"/>
                <a:ea typeface="Poppins Bold"/>
                <a:cs typeface="Poppins Bold"/>
                <a:sym typeface="Poppins Bold"/>
              </a:rPr>
              <a:t>Pemrogramman Tradisional</a:t>
            </a:r>
          </a:p>
        </p:txBody>
      </p:sp>
      <p:sp>
        <p:nvSpPr>
          <p:cNvPr id="15" name="Freeform 15"/>
          <p:cNvSpPr/>
          <p:nvPr/>
        </p:nvSpPr>
        <p:spPr>
          <a:xfrm>
            <a:off x="8690111" y="6404579"/>
            <a:ext cx="907777" cy="139571"/>
          </a:xfrm>
          <a:custGeom>
            <a:avLst/>
            <a:gdLst/>
            <a:ahLst/>
            <a:cxnLst/>
            <a:rect l="l" t="t" r="r" b="b"/>
            <a:pathLst>
              <a:path w="907777" h="139571">
                <a:moveTo>
                  <a:pt x="0" y="0"/>
                </a:moveTo>
                <a:lnTo>
                  <a:pt x="907778" y="0"/>
                </a:lnTo>
                <a:lnTo>
                  <a:pt x="907778" y="139571"/>
                </a:lnTo>
                <a:lnTo>
                  <a:pt x="0" y="13957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8108472" y="7049448"/>
            <a:ext cx="3260221" cy="256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6036" lvl="1" indent="-178018" algn="l">
              <a:lnSpc>
                <a:spcPts val="2061"/>
              </a:lnSpc>
              <a:buFont typeface="Arial"/>
              <a:buChar char="•"/>
            </a:pPr>
            <a:r>
              <a:rPr lang="en-US" sz="1649">
                <a:solidFill>
                  <a:srgbClr val="403F3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Menggunakan Keypads</a:t>
            </a:r>
          </a:p>
        </p:txBody>
      </p:sp>
      <p:sp>
        <p:nvSpPr>
          <p:cNvPr id="17" name="Freeform 17"/>
          <p:cNvSpPr/>
          <p:nvPr/>
        </p:nvSpPr>
        <p:spPr>
          <a:xfrm>
            <a:off x="7582033" y="1874226"/>
            <a:ext cx="3379312" cy="3269274"/>
          </a:xfrm>
          <a:custGeom>
            <a:avLst/>
            <a:gdLst/>
            <a:ahLst/>
            <a:cxnLst/>
            <a:rect l="l" t="t" r="r" b="b"/>
            <a:pathLst>
              <a:path w="3379312" h="3269274">
                <a:moveTo>
                  <a:pt x="0" y="0"/>
                </a:moveTo>
                <a:lnTo>
                  <a:pt x="3379312" y="0"/>
                </a:lnTo>
                <a:lnTo>
                  <a:pt x="3379312" y="3269274"/>
                </a:lnTo>
                <a:lnTo>
                  <a:pt x="0" y="32692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1414" t="-10157" r="-38047" b="-1"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2273493" y="3824282"/>
            <a:ext cx="4543250" cy="4702880"/>
            <a:chOff x="0" y="0"/>
            <a:chExt cx="1380816" cy="142933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80816" cy="1429332"/>
            </a:xfrm>
            <a:custGeom>
              <a:avLst/>
              <a:gdLst/>
              <a:ahLst/>
              <a:cxnLst/>
              <a:rect l="l" t="t" r="r" b="b"/>
              <a:pathLst>
                <a:path w="1380816" h="1429332">
                  <a:moveTo>
                    <a:pt x="0" y="0"/>
                  </a:moveTo>
                  <a:lnTo>
                    <a:pt x="1380816" y="0"/>
                  </a:lnTo>
                  <a:lnTo>
                    <a:pt x="1380816" y="1429332"/>
                  </a:lnTo>
                  <a:lnTo>
                    <a:pt x="0" y="1429332"/>
                  </a:ln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2273493" y="1483276"/>
            <a:ext cx="4543250" cy="3165722"/>
            <a:chOff x="0" y="0"/>
            <a:chExt cx="1889092" cy="131631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9092" cy="1316313"/>
            </a:xfrm>
            <a:custGeom>
              <a:avLst/>
              <a:gdLst/>
              <a:ahLst/>
              <a:cxnLst/>
              <a:rect l="l" t="t" r="r" b="b"/>
              <a:pathLst>
                <a:path w="1889092" h="1316313">
                  <a:moveTo>
                    <a:pt x="1764632" y="1316313"/>
                  </a:moveTo>
                  <a:lnTo>
                    <a:pt x="124460" y="1316313"/>
                  </a:lnTo>
                  <a:cubicBezTo>
                    <a:pt x="55880" y="1316313"/>
                    <a:pt x="0" y="1260433"/>
                    <a:pt x="0" y="11918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64632" y="0"/>
                  </a:lnTo>
                  <a:cubicBezTo>
                    <a:pt x="1833212" y="0"/>
                    <a:pt x="1889092" y="55880"/>
                    <a:pt x="1889092" y="124460"/>
                  </a:cubicBezTo>
                  <a:lnTo>
                    <a:pt x="1889092" y="1191853"/>
                  </a:lnTo>
                  <a:cubicBezTo>
                    <a:pt x="1889092" y="1260433"/>
                    <a:pt x="1833212" y="1316313"/>
                    <a:pt x="1764632" y="1316313"/>
                  </a:cubicBezTo>
                  <a:close/>
                </a:path>
              </a:pathLst>
            </a:custGeom>
            <a:solidFill>
              <a:srgbClr val="0078A2"/>
            </a:solidFill>
          </p:spPr>
        </p:sp>
      </p:grpSp>
      <p:sp>
        <p:nvSpPr>
          <p:cNvPr id="22" name="Freeform 22"/>
          <p:cNvSpPr/>
          <p:nvPr/>
        </p:nvSpPr>
        <p:spPr>
          <a:xfrm>
            <a:off x="12273133" y="8490511"/>
            <a:ext cx="4543611" cy="958289"/>
          </a:xfrm>
          <a:custGeom>
            <a:avLst/>
            <a:gdLst/>
            <a:ahLst/>
            <a:cxnLst/>
            <a:rect l="l" t="t" r="r" b="b"/>
            <a:pathLst>
              <a:path w="4543611" h="958289">
                <a:moveTo>
                  <a:pt x="0" y="0"/>
                </a:moveTo>
                <a:lnTo>
                  <a:pt x="4543611" y="0"/>
                </a:lnTo>
                <a:lnTo>
                  <a:pt x="4543611" y="958289"/>
                </a:lnTo>
                <a:lnTo>
                  <a:pt x="0" y="9582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2273493" y="8031451"/>
            <a:ext cx="4543250" cy="991422"/>
            <a:chOff x="0" y="0"/>
            <a:chExt cx="6057667" cy="1321896"/>
          </a:xfrm>
        </p:grpSpPr>
        <p:grpSp>
          <p:nvGrpSpPr>
            <p:cNvPr id="24" name="Group 24"/>
            <p:cNvGrpSpPr/>
            <p:nvPr/>
          </p:nvGrpSpPr>
          <p:grpSpPr>
            <a:xfrm rot="5400000">
              <a:off x="950363" y="-950363"/>
              <a:ext cx="1321896" cy="3222622"/>
              <a:chOff x="0" y="0"/>
              <a:chExt cx="2354580" cy="5740178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353310" cy="5740178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5740178">
                    <a:moveTo>
                      <a:pt x="784860" y="5672868"/>
                    </a:moveTo>
                    <a:cubicBezTo>
                      <a:pt x="905510" y="5713508"/>
                      <a:pt x="1042670" y="5740178"/>
                      <a:pt x="1177290" y="5740178"/>
                    </a:cubicBezTo>
                    <a:cubicBezTo>
                      <a:pt x="1311910" y="5740178"/>
                      <a:pt x="1441450" y="5717318"/>
                      <a:pt x="1560830" y="5676678"/>
                    </a:cubicBezTo>
                    <a:cubicBezTo>
                      <a:pt x="1563370" y="5675408"/>
                      <a:pt x="1565910" y="5675408"/>
                      <a:pt x="1568450" y="5674138"/>
                    </a:cubicBezTo>
                    <a:cubicBezTo>
                      <a:pt x="2016760" y="5511578"/>
                      <a:pt x="2346960" y="5082318"/>
                      <a:pt x="2353310" y="4571834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4568355"/>
                    </a:lnTo>
                    <a:cubicBezTo>
                      <a:pt x="6350" y="5084858"/>
                      <a:pt x="331470" y="5514118"/>
                      <a:pt x="784860" y="5672868"/>
                    </a:cubicBezTo>
                    <a:close/>
                  </a:path>
                </a:pathLst>
              </a:custGeom>
              <a:solidFill>
                <a:srgbClr val="0078A2"/>
              </a:solidFill>
            </p:spPr>
          </p:sp>
        </p:grpSp>
        <p:grpSp>
          <p:nvGrpSpPr>
            <p:cNvPr id="26" name="Group 26"/>
            <p:cNvGrpSpPr/>
            <p:nvPr/>
          </p:nvGrpSpPr>
          <p:grpSpPr>
            <a:xfrm rot="-5400000">
              <a:off x="3913514" y="-822257"/>
              <a:ext cx="1321896" cy="2966410"/>
              <a:chOff x="0" y="0"/>
              <a:chExt cx="2354580" cy="5283811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353310" cy="5283811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5283811">
                    <a:moveTo>
                      <a:pt x="784860" y="5216501"/>
                    </a:moveTo>
                    <a:cubicBezTo>
                      <a:pt x="905510" y="5257141"/>
                      <a:pt x="1042670" y="5283811"/>
                      <a:pt x="1177290" y="5283811"/>
                    </a:cubicBezTo>
                    <a:cubicBezTo>
                      <a:pt x="1311910" y="5283811"/>
                      <a:pt x="1441450" y="5260951"/>
                      <a:pt x="1560830" y="5220311"/>
                    </a:cubicBezTo>
                    <a:cubicBezTo>
                      <a:pt x="1563370" y="5219041"/>
                      <a:pt x="1565910" y="5219041"/>
                      <a:pt x="1568450" y="5217771"/>
                    </a:cubicBezTo>
                    <a:cubicBezTo>
                      <a:pt x="2016760" y="5055211"/>
                      <a:pt x="2346960" y="4625951"/>
                      <a:pt x="2353310" y="4116870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4113743"/>
                    </a:lnTo>
                    <a:cubicBezTo>
                      <a:pt x="6350" y="4628491"/>
                      <a:pt x="331470" y="5057751"/>
                      <a:pt x="784860" y="5216501"/>
                    </a:cubicBezTo>
                    <a:close/>
                  </a:path>
                </a:pathLst>
              </a:custGeom>
              <a:solidFill>
                <a:srgbClr val="0078A2"/>
              </a:solidFill>
            </p:spPr>
          </p:sp>
        </p:grpSp>
      </p:grpSp>
      <p:sp>
        <p:nvSpPr>
          <p:cNvPr id="28" name="Freeform 28"/>
          <p:cNvSpPr/>
          <p:nvPr/>
        </p:nvSpPr>
        <p:spPr>
          <a:xfrm>
            <a:off x="12817277" y="4804731"/>
            <a:ext cx="3481945" cy="734374"/>
          </a:xfrm>
          <a:custGeom>
            <a:avLst/>
            <a:gdLst/>
            <a:ahLst/>
            <a:cxnLst/>
            <a:rect l="l" t="t" r="r" b="b"/>
            <a:pathLst>
              <a:path w="3481945" h="734374">
                <a:moveTo>
                  <a:pt x="0" y="0"/>
                </a:moveTo>
                <a:lnTo>
                  <a:pt x="3481945" y="0"/>
                </a:lnTo>
                <a:lnTo>
                  <a:pt x="3481945" y="734374"/>
                </a:lnTo>
                <a:lnTo>
                  <a:pt x="0" y="7343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2819511" y="5490071"/>
            <a:ext cx="3222100" cy="685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8"/>
              </a:lnSpc>
            </a:pPr>
            <a:r>
              <a:rPr lang="en-US" sz="2198" b="1">
                <a:solidFill>
                  <a:srgbClr val="403F3F"/>
                </a:solidFill>
                <a:latin typeface="Poppins Bold"/>
                <a:ea typeface="Poppins Bold"/>
                <a:cs typeface="Poppins Bold"/>
                <a:sym typeface="Poppins Bold"/>
              </a:rPr>
              <a:t>Menggunakan Software PC</a:t>
            </a:r>
          </a:p>
        </p:txBody>
      </p:sp>
      <p:sp>
        <p:nvSpPr>
          <p:cNvPr id="30" name="Freeform 30"/>
          <p:cNvSpPr/>
          <p:nvPr/>
        </p:nvSpPr>
        <p:spPr>
          <a:xfrm>
            <a:off x="13976672" y="6404579"/>
            <a:ext cx="907777" cy="139571"/>
          </a:xfrm>
          <a:custGeom>
            <a:avLst/>
            <a:gdLst/>
            <a:ahLst/>
            <a:cxnLst/>
            <a:rect l="l" t="t" r="r" b="b"/>
            <a:pathLst>
              <a:path w="907777" h="139571">
                <a:moveTo>
                  <a:pt x="0" y="0"/>
                </a:moveTo>
                <a:lnTo>
                  <a:pt x="907777" y="0"/>
                </a:lnTo>
                <a:lnTo>
                  <a:pt x="907777" y="139571"/>
                </a:lnTo>
                <a:lnTo>
                  <a:pt x="0" y="13957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12863683" y="6915625"/>
            <a:ext cx="3786660" cy="770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6036" lvl="1" indent="-178018" algn="l">
              <a:lnSpc>
                <a:spcPts val="2061"/>
              </a:lnSpc>
              <a:buFont typeface="Arial"/>
              <a:buChar char="•"/>
            </a:pPr>
            <a:r>
              <a:rPr lang="en-US" sz="1649">
                <a:solidFill>
                  <a:srgbClr val="403F3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Babyware</a:t>
            </a:r>
          </a:p>
          <a:p>
            <a:pPr marL="356036" lvl="1" indent="-178018" algn="l">
              <a:lnSpc>
                <a:spcPts val="2061"/>
              </a:lnSpc>
              <a:buFont typeface="Arial"/>
              <a:buChar char="•"/>
            </a:pPr>
            <a:r>
              <a:rPr lang="en-US" sz="1649">
                <a:solidFill>
                  <a:srgbClr val="403F3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Direct connect with a 307USB</a:t>
            </a:r>
          </a:p>
          <a:p>
            <a:pPr marL="356036" lvl="1" indent="-178018" algn="l">
              <a:lnSpc>
                <a:spcPts val="2061"/>
              </a:lnSpc>
              <a:buFont typeface="Arial"/>
              <a:buChar char="•"/>
            </a:pPr>
            <a:r>
              <a:rPr lang="en-US" sz="1649">
                <a:solidFill>
                  <a:srgbClr val="403F3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Remote via IP / GPRS</a:t>
            </a:r>
          </a:p>
        </p:txBody>
      </p:sp>
      <p:sp>
        <p:nvSpPr>
          <p:cNvPr id="32" name="Freeform 32"/>
          <p:cNvSpPr/>
          <p:nvPr/>
        </p:nvSpPr>
        <p:spPr>
          <a:xfrm>
            <a:off x="6247545" y="1691847"/>
            <a:ext cx="275970" cy="254896"/>
          </a:xfrm>
          <a:custGeom>
            <a:avLst/>
            <a:gdLst/>
            <a:ahLst/>
            <a:cxnLst/>
            <a:rect l="l" t="t" r="r" b="b"/>
            <a:pathLst>
              <a:path w="275970" h="254896">
                <a:moveTo>
                  <a:pt x="0" y="0"/>
                </a:moveTo>
                <a:lnTo>
                  <a:pt x="275969" y="0"/>
                </a:lnTo>
                <a:lnTo>
                  <a:pt x="275969" y="254896"/>
                </a:lnTo>
                <a:lnTo>
                  <a:pt x="0" y="2548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 rot="-5400000">
            <a:off x="448863" y="4567772"/>
            <a:ext cx="10757168" cy="681287"/>
          </a:xfrm>
          <a:custGeom>
            <a:avLst/>
            <a:gdLst/>
            <a:ahLst/>
            <a:cxnLst/>
            <a:rect l="l" t="t" r="r" b="b"/>
            <a:pathLst>
              <a:path w="10757168" h="681287">
                <a:moveTo>
                  <a:pt x="0" y="0"/>
                </a:moveTo>
                <a:lnTo>
                  <a:pt x="10757168" y="0"/>
                </a:lnTo>
                <a:lnTo>
                  <a:pt x="10757168" y="681288"/>
                </a:lnTo>
                <a:lnTo>
                  <a:pt x="0" y="68128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>
            <a:off x="0" y="0"/>
            <a:ext cx="5657852" cy="10287000"/>
            <a:chOff x="0" y="0"/>
            <a:chExt cx="1490134" cy="270933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490134" cy="2709333"/>
            </a:xfrm>
            <a:custGeom>
              <a:avLst/>
              <a:gdLst/>
              <a:ahLst/>
              <a:cxnLst/>
              <a:rect l="l" t="t" r="r" b="b"/>
              <a:pathLst>
                <a:path w="1490134" h="2709333">
                  <a:moveTo>
                    <a:pt x="0" y="0"/>
                  </a:moveTo>
                  <a:lnTo>
                    <a:pt x="1490134" y="0"/>
                  </a:lnTo>
                  <a:lnTo>
                    <a:pt x="1490134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40A4D6">
                    <a:alpha val="100000"/>
                  </a:srgbClr>
                </a:gs>
                <a:gs pos="50000">
                  <a:srgbClr val="1173AC">
                    <a:alpha val="100000"/>
                  </a:srgbClr>
                </a:gs>
                <a:gs pos="100000">
                  <a:srgbClr val="105070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36" name="TextBox 36"/>
            <p:cNvSpPr txBox="1"/>
            <p:nvPr/>
          </p:nvSpPr>
          <p:spPr>
            <a:xfrm>
              <a:off x="0" y="28575"/>
              <a:ext cx="1490134" cy="2680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0" y="0"/>
            <a:ext cx="5657852" cy="10287000"/>
          </a:xfrm>
          <a:custGeom>
            <a:avLst/>
            <a:gdLst/>
            <a:ahLst/>
            <a:cxnLst/>
            <a:rect l="l" t="t" r="r" b="b"/>
            <a:pathLst>
              <a:path w="5657852" h="10287000">
                <a:moveTo>
                  <a:pt x="0" y="0"/>
                </a:moveTo>
                <a:lnTo>
                  <a:pt x="5657852" y="0"/>
                </a:lnTo>
                <a:lnTo>
                  <a:pt x="56578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6000"/>
            </a:blip>
            <a:stretch>
              <a:fillRect l="-118011" r="-54375"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0" y="4581648"/>
            <a:ext cx="5657852" cy="1318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  <a:spcBef>
                <a:spcPct val="0"/>
              </a:spcBef>
            </a:pPr>
            <a:r>
              <a:rPr lang="en-US" sz="4957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Metode Programming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398481" y="8287528"/>
            <a:ext cx="3491038" cy="434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8"/>
              </a:lnSpc>
              <a:spcBef>
                <a:spcPct val="0"/>
              </a:spcBef>
            </a:pPr>
            <a:r>
              <a:rPr lang="en-US" sz="305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Metode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758908" y="8324179"/>
            <a:ext cx="3491038" cy="434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8"/>
              </a:lnSpc>
              <a:spcBef>
                <a:spcPct val="0"/>
              </a:spcBef>
            </a:pPr>
            <a:r>
              <a:rPr lang="en-US" sz="305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Metode </a:t>
            </a:r>
          </a:p>
        </p:txBody>
      </p:sp>
      <p:sp>
        <p:nvSpPr>
          <p:cNvPr id="41" name="Freeform 41"/>
          <p:cNvSpPr/>
          <p:nvPr/>
        </p:nvSpPr>
        <p:spPr>
          <a:xfrm>
            <a:off x="12817277" y="2136153"/>
            <a:ext cx="3694669" cy="3035765"/>
          </a:xfrm>
          <a:custGeom>
            <a:avLst/>
            <a:gdLst/>
            <a:ahLst/>
            <a:cxnLst/>
            <a:rect l="l" t="t" r="r" b="b"/>
            <a:pathLst>
              <a:path w="3694669" h="3035765">
                <a:moveTo>
                  <a:pt x="0" y="0"/>
                </a:moveTo>
                <a:lnTo>
                  <a:pt x="3694669" y="0"/>
                </a:lnTo>
                <a:lnTo>
                  <a:pt x="3694669" y="3035765"/>
                </a:lnTo>
                <a:lnTo>
                  <a:pt x="0" y="303576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32742" r="-71440"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14763374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69" r="-69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495766" cy="5143500"/>
            <a:chOff x="0" y="0"/>
            <a:chExt cx="24661021" cy="6858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4661021" cy="6858000"/>
              <a:chOff x="0" y="0"/>
              <a:chExt cx="4871313" cy="135466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71313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71313" h="1354667">
                    <a:moveTo>
                      <a:pt x="0" y="0"/>
                    </a:moveTo>
                    <a:lnTo>
                      <a:pt x="4871313" y="0"/>
                    </a:lnTo>
                    <a:lnTo>
                      <a:pt x="4871313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28575"/>
                <a:ext cx="4871313" cy="13260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24661021" cy="6858000"/>
            </a:xfrm>
            <a:custGeom>
              <a:avLst/>
              <a:gdLst/>
              <a:ahLst/>
              <a:cxnLst/>
              <a:rect l="l" t="t" r="r" b="b"/>
              <a:pathLst>
                <a:path w="24661021" h="6858000">
                  <a:moveTo>
                    <a:pt x="0" y="0"/>
                  </a:moveTo>
                  <a:lnTo>
                    <a:pt x="24661021" y="0"/>
                  </a:lnTo>
                  <a:lnTo>
                    <a:pt x="2466102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999"/>
              </a:blip>
              <a:stretch>
                <a:fillRect l="-30484" t="-106600" b="-106600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5400000">
            <a:off x="909219" y="2308532"/>
            <a:ext cx="7369084" cy="8587852"/>
          </a:xfrm>
          <a:custGeom>
            <a:avLst/>
            <a:gdLst/>
            <a:ahLst/>
            <a:cxnLst/>
            <a:rect l="l" t="t" r="r" b="b"/>
            <a:pathLst>
              <a:path w="7369084" h="8587852">
                <a:moveTo>
                  <a:pt x="0" y="0"/>
                </a:moveTo>
                <a:lnTo>
                  <a:pt x="7369083" y="0"/>
                </a:lnTo>
                <a:lnTo>
                  <a:pt x="7369083" y="8587852"/>
                </a:lnTo>
                <a:lnTo>
                  <a:pt x="0" y="8587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9233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763374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385303" y="4214031"/>
            <a:ext cx="4835710" cy="5063570"/>
          </a:xfrm>
          <a:custGeom>
            <a:avLst/>
            <a:gdLst/>
            <a:ahLst/>
            <a:cxnLst/>
            <a:rect l="l" t="t" r="r" b="b"/>
            <a:pathLst>
              <a:path w="4835710" h="5063570">
                <a:moveTo>
                  <a:pt x="0" y="0"/>
                </a:moveTo>
                <a:lnTo>
                  <a:pt x="4835709" y="0"/>
                </a:lnTo>
                <a:lnTo>
                  <a:pt x="4835709" y="5063570"/>
                </a:lnTo>
                <a:lnTo>
                  <a:pt x="0" y="50635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247883" y="2062640"/>
            <a:ext cx="8302085" cy="1777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5"/>
              </a:lnSpc>
              <a:spcBef>
                <a:spcPct val="0"/>
              </a:spcBef>
            </a:pPr>
            <a:r>
              <a:rPr lang="en-US" sz="66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PGM82 </a:t>
            </a:r>
            <a:r>
              <a:rPr lang="en-US" sz="6605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8-PGM Expansion Module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51595" y="6165220"/>
            <a:ext cx="6198880" cy="3093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13" lvl="1" indent="-272456" algn="l">
              <a:lnSpc>
                <a:spcPts val="3028"/>
              </a:lnSpc>
              <a:buFont typeface="Arial"/>
              <a:buChar char="•"/>
            </a:pPr>
            <a:r>
              <a:rPr lang="en-US" sz="252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Ekspansi hingga 8 output yang dapat diprogram</a:t>
            </a:r>
          </a:p>
          <a:p>
            <a:pPr marL="544913" lvl="1" indent="-272456" algn="l">
              <a:lnSpc>
                <a:spcPts val="3028"/>
              </a:lnSpc>
              <a:buFont typeface="Arial"/>
              <a:buChar char="•"/>
            </a:pPr>
            <a:r>
              <a:rPr lang="en-US" sz="252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Kontrol PGM melalui aplikasi Insite GOLD</a:t>
            </a:r>
          </a:p>
          <a:p>
            <a:pPr marL="544913" lvl="1" indent="-272456" algn="l">
              <a:lnSpc>
                <a:spcPts val="3028"/>
              </a:lnSpc>
              <a:buFont typeface="Arial"/>
              <a:buChar char="•"/>
            </a:pPr>
            <a:r>
              <a:rPr lang="en-US" sz="252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Kontrol PGM menggunakan tombol manual pada perangkat (PGM82)</a:t>
            </a:r>
          </a:p>
          <a:p>
            <a:pPr marL="544913" lvl="1" indent="-272456" algn="l">
              <a:lnSpc>
                <a:spcPts val="3028"/>
              </a:lnSpc>
              <a:buFont typeface="Arial"/>
              <a:buChar char="•"/>
            </a:pPr>
            <a:r>
              <a:rPr lang="en-US" sz="252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Tampilan untuk setiap PGM, Data, dan Power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495766" cy="10287000"/>
            <a:chOff x="0" y="0"/>
            <a:chExt cx="24661021" cy="13716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4661021" cy="13716000"/>
              <a:chOff x="0" y="0"/>
              <a:chExt cx="4871313" cy="270933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71313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4871313" h="2709333">
                    <a:moveTo>
                      <a:pt x="0" y="0"/>
                    </a:moveTo>
                    <a:lnTo>
                      <a:pt x="4871313" y="0"/>
                    </a:lnTo>
                    <a:lnTo>
                      <a:pt x="487131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28575"/>
                <a:ext cx="4871313" cy="26807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24661021" cy="13716000"/>
            </a:xfrm>
            <a:custGeom>
              <a:avLst/>
              <a:gdLst/>
              <a:ahLst/>
              <a:cxnLst/>
              <a:rect l="l" t="t" r="r" b="b"/>
              <a:pathLst>
                <a:path w="24661021" h="13716000">
                  <a:moveTo>
                    <a:pt x="0" y="0"/>
                  </a:moveTo>
                  <a:lnTo>
                    <a:pt x="24661021" y="0"/>
                  </a:lnTo>
                  <a:lnTo>
                    <a:pt x="2466102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t="-17424" b="-17424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" r="-6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606659" y="7315639"/>
            <a:ext cx="6537341" cy="2971361"/>
          </a:xfrm>
          <a:custGeom>
            <a:avLst/>
            <a:gdLst/>
            <a:ahLst/>
            <a:cxnLst/>
            <a:rect l="l" t="t" r="r" b="b"/>
            <a:pathLst>
              <a:path w="6537341" h="2971361">
                <a:moveTo>
                  <a:pt x="0" y="0"/>
                </a:moveTo>
                <a:lnTo>
                  <a:pt x="6537341" y="0"/>
                </a:lnTo>
                <a:lnTo>
                  <a:pt x="6537341" y="2971361"/>
                </a:lnTo>
                <a:lnTo>
                  <a:pt x="0" y="29713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33306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980340" y="7315639"/>
            <a:ext cx="6537341" cy="2971361"/>
          </a:xfrm>
          <a:custGeom>
            <a:avLst/>
            <a:gdLst/>
            <a:ahLst/>
            <a:cxnLst/>
            <a:rect l="l" t="t" r="r" b="b"/>
            <a:pathLst>
              <a:path w="6537341" h="2971361">
                <a:moveTo>
                  <a:pt x="0" y="0"/>
                </a:moveTo>
                <a:lnTo>
                  <a:pt x="6537342" y="0"/>
                </a:lnTo>
                <a:lnTo>
                  <a:pt x="6537342" y="2971361"/>
                </a:lnTo>
                <a:lnTo>
                  <a:pt x="0" y="29713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33306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606659" y="5895975"/>
            <a:ext cx="6661248" cy="3505482"/>
          </a:xfrm>
          <a:custGeom>
            <a:avLst/>
            <a:gdLst/>
            <a:ahLst/>
            <a:cxnLst/>
            <a:rect l="l" t="t" r="r" b="b"/>
            <a:pathLst>
              <a:path w="6661248" h="3505482">
                <a:moveTo>
                  <a:pt x="0" y="0"/>
                </a:moveTo>
                <a:lnTo>
                  <a:pt x="6661247" y="0"/>
                </a:lnTo>
                <a:lnTo>
                  <a:pt x="6661247" y="3505482"/>
                </a:lnTo>
                <a:lnTo>
                  <a:pt x="0" y="35054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365120" y="6654080"/>
            <a:ext cx="5650629" cy="2147239"/>
          </a:xfrm>
          <a:custGeom>
            <a:avLst/>
            <a:gdLst/>
            <a:ahLst/>
            <a:cxnLst/>
            <a:rect l="l" t="t" r="r" b="b"/>
            <a:pathLst>
              <a:path w="5650629" h="2147239">
                <a:moveTo>
                  <a:pt x="0" y="0"/>
                </a:moveTo>
                <a:lnTo>
                  <a:pt x="5650629" y="0"/>
                </a:lnTo>
                <a:lnTo>
                  <a:pt x="5650629" y="2147239"/>
                </a:lnTo>
                <a:lnTo>
                  <a:pt x="0" y="21472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458196" y="1568203"/>
            <a:ext cx="14836025" cy="2823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0"/>
              </a:lnSpc>
              <a:spcBef>
                <a:spcPct val="0"/>
              </a:spcBef>
            </a:pPr>
            <a:r>
              <a:rPr lang="en-US" sz="1059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PGM82 8-PGM Expansion Module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03407" y="4733925"/>
            <a:ext cx="8745604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8"/>
              </a:lnSpc>
            </a:pPr>
            <a:r>
              <a:rPr lang="en-US" sz="252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Dapat diprogram untuk mengontrol lampu dan gerbang secara otomatis.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5143500"/>
            <a:ext cx="18495766" cy="5143500"/>
            <a:chOff x="0" y="0"/>
            <a:chExt cx="24661021" cy="68580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661021" cy="6858000"/>
              <a:chOff x="0" y="0"/>
              <a:chExt cx="4871313" cy="13546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71313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71313" h="1354667">
                    <a:moveTo>
                      <a:pt x="0" y="0"/>
                    </a:moveTo>
                    <a:lnTo>
                      <a:pt x="4871313" y="0"/>
                    </a:lnTo>
                    <a:lnTo>
                      <a:pt x="4871313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0A4D6">
                      <a:alpha val="100000"/>
                    </a:srgbClr>
                  </a:gs>
                  <a:gs pos="50000">
                    <a:srgbClr val="1173AC">
                      <a:alpha val="100000"/>
                    </a:srgbClr>
                  </a:gs>
                  <a:gs pos="100000">
                    <a:srgbClr val="105070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28575"/>
                <a:ext cx="4871313" cy="13260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0" y="0"/>
              <a:ext cx="24661021" cy="6858000"/>
            </a:xfrm>
            <a:custGeom>
              <a:avLst/>
              <a:gdLst/>
              <a:ahLst/>
              <a:cxnLst/>
              <a:rect l="l" t="t" r="r" b="b"/>
              <a:pathLst>
                <a:path w="24661021" h="6858000">
                  <a:moveTo>
                    <a:pt x="0" y="0"/>
                  </a:moveTo>
                  <a:lnTo>
                    <a:pt x="24661021" y="0"/>
                  </a:lnTo>
                  <a:lnTo>
                    <a:pt x="2466102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-30484" t="-106600" b="-106600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882518" y="1484109"/>
            <a:ext cx="8522964" cy="1472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  <a:spcBef>
                <a:spcPct val="0"/>
              </a:spcBef>
            </a:pPr>
            <a:r>
              <a:rPr lang="en-US" sz="5499" b="1">
                <a:solidFill>
                  <a:srgbClr val="0073AE"/>
                </a:solidFill>
                <a:latin typeface="Poppins Bold"/>
                <a:ea typeface="Poppins Bold"/>
                <a:cs typeface="Poppins Bold"/>
                <a:sym typeface="Poppins Bold"/>
              </a:rPr>
              <a:t>RTX3 2-Way Wireless Expansion Module 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772199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763374" y="567118"/>
            <a:ext cx="2487101" cy="435243"/>
          </a:xfrm>
          <a:custGeom>
            <a:avLst/>
            <a:gdLst/>
            <a:ahLst/>
            <a:cxnLst/>
            <a:rect l="l" t="t" r="r" b="b"/>
            <a:pathLst>
              <a:path w="2487101" h="435243">
                <a:moveTo>
                  <a:pt x="0" y="0"/>
                </a:moveTo>
                <a:lnTo>
                  <a:pt x="2487101" y="0"/>
                </a:lnTo>
                <a:lnTo>
                  <a:pt x="2487101" y="435243"/>
                </a:lnTo>
                <a:lnTo>
                  <a:pt x="0" y="4352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 descr="MG-RTX3"/>
          <p:cNvSpPr/>
          <p:nvPr/>
        </p:nvSpPr>
        <p:spPr>
          <a:xfrm>
            <a:off x="1887693" y="2617786"/>
            <a:ext cx="4175978" cy="5051428"/>
          </a:xfrm>
          <a:custGeom>
            <a:avLst/>
            <a:gdLst/>
            <a:ahLst/>
            <a:cxnLst/>
            <a:rect l="l" t="t" r="r" b="b"/>
            <a:pathLst>
              <a:path w="4175978" h="5051428">
                <a:moveTo>
                  <a:pt x="0" y="0"/>
                </a:moveTo>
                <a:lnTo>
                  <a:pt x="4175977" y="0"/>
                </a:lnTo>
                <a:lnTo>
                  <a:pt x="4175977" y="5051428"/>
                </a:lnTo>
                <a:lnTo>
                  <a:pt x="0" y="50514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36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405482" y="4149577"/>
            <a:ext cx="3001236" cy="3565673"/>
          </a:xfrm>
          <a:custGeom>
            <a:avLst/>
            <a:gdLst/>
            <a:ahLst/>
            <a:cxnLst/>
            <a:rect l="l" t="t" r="r" b="b"/>
            <a:pathLst>
              <a:path w="3001236" h="3565673">
                <a:moveTo>
                  <a:pt x="0" y="0"/>
                </a:moveTo>
                <a:lnTo>
                  <a:pt x="3001236" y="0"/>
                </a:lnTo>
                <a:lnTo>
                  <a:pt x="3001236" y="3565673"/>
                </a:lnTo>
                <a:lnTo>
                  <a:pt x="0" y="35656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3909" t="-11440" r="-23254" b="-12428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570620" y="4149577"/>
            <a:ext cx="1881424" cy="3545126"/>
          </a:xfrm>
          <a:custGeom>
            <a:avLst/>
            <a:gdLst/>
            <a:ahLst/>
            <a:cxnLst/>
            <a:rect l="l" t="t" r="r" b="b"/>
            <a:pathLst>
              <a:path w="1881424" h="3545126">
                <a:moveTo>
                  <a:pt x="0" y="0"/>
                </a:moveTo>
                <a:lnTo>
                  <a:pt x="1881424" y="0"/>
                </a:lnTo>
                <a:lnTo>
                  <a:pt x="1881424" y="3545126"/>
                </a:lnTo>
                <a:lnTo>
                  <a:pt x="0" y="354512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7682" t="-22728" r="-87253" b="-23182"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7507212" y="4065500"/>
            <a:ext cx="1619867" cy="3192516"/>
          </a:xfrm>
          <a:custGeom>
            <a:avLst/>
            <a:gdLst/>
            <a:ahLst/>
            <a:cxnLst/>
            <a:rect l="l" t="t" r="r" b="b"/>
            <a:pathLst>
              <a:path w="1619867" h="3192516">
                <a:moveTo>
                  <a:pt x="0" y="0"/>
                </a:moveTo>
                <a:lnTo>
                  <a:pt x="1619867" y="0"/>
                </a:lnTo>
                <a:lnTo>
                  <a:pt x="1619867" y="3192516"/>
                </a:lnTo>
                <a:lnTo>
                  <a:pt x="0" y="319251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00001" t="-25726" r="-98643" b="-25804"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2200899" y="8752533"/>
            <a:ext cx="5275597" cy="1011534"/>
            <a:chOff x="0" y="0"/>
            <a:chExt cx="1086799" cy="20838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86799" cy="208381"/>
            </a:xfrm>
            <a:custGeom>
              <a:avLst/>
              <a:gdLst/>
              <a:ahLst/>
              <a:cxnLst/>
              <a:rect l="l" t="t" r="r" b="b"/>
              <a:pathLst>
                <a:path w="1086799" h="208381">
                  <a:moveTo>
                    <a:pt x="79245" y="0"/>
                  </a:moveTo>
                  <a:lnTo>
                    <a:pt x="1007554" y="0"/>
                  </a:lnTo>
                  <a:cubicBezTo>
                    <a:pt x="1051320" y="0"/>
                    <a:pt x="1086799" y="35479"/>
                    <a:pt x="1086799" y="79245"/>
                  </a:cubicBezTo>
                  <a:lnTo>
                    <a:pt x="1086799" y="129136"/>
                  </a:lnTo>
                  <a:cubicBezTo>
                    <a:pt x="1086799" y="172902"/>
                    <a:pt x="1051320" y="208381"/>
                    <a:pt x="1007554" y="208381"/>
                  </a:cubicBezTo>
                  <a:lnTo>
                    <a:pt x="79245" y="208381"/>
                  </a:lnTo>
                  <a:cubicBezTo>
                    <a:pt x="58228" y="208381"/>
                    <a:pt x="38072" y="200032"/>
                    <a:pt x="23210" y="185171"/>
                  </a:cubicBezTo>
                  <a:cubicBezTo>
                    <a:pt x="8349" y="170310"/>
                    <a:pt x="0" y="150153"/>
                    <a:pt x="0" y="129136"/>
                  </a:cubicBezTo>
                  <a:lnTo>
                    <a:pt x="0" y="79245"/>
                  </a:lnTo>
                  <a:cubicBezTo>
                    <a:pt x="0" y="35479"/>
                    <a:pt x="35479" y="0"/>
                    <a:pt x="79245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051AD"/>
              </a:solidFill>
              <a:prstDash val="solid"/>
              <a:round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086799" cy="227431"/>
            </a:xfrm>
            <a:prstGeom prst="rect">
              <a:avLst/>
            </a:prstGeom>
          </p:spPr>
          <p:txBody>
            <a:bodyPr lIns="64947" tIns="64947" rIns="64947" bIns="64947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707919" y="8905875"/>
            <a:ext cx="412855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3"/>
              </a:lnSpc>
            </a:pPr>
            <a:r>
              <a:rPr lang="en-US" sz="155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Biaya yang Efisien</a:t>
            </a:r>
          </a:p>
          <a:p>
            <a:pPr algn="ctr">
              <a:lnSpc>
                <a:spcPts val="1863"/>
              </a:lnSpc>
              <a:spcBef>
                <a:spcPct val="0"/>
              </a:spcBef>
            </a:pPr>
            <a:r>
              <a:rPr lang="en-US" sz="155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Satu RTX3 Dapat Mendukung 32 Zona Nirkabel dan 32 Remote Control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506201" y="8752533"/>
            <a:ext cx="5275597" cy="1011534"/>
            <a:chOff x="0" y="0"/>
            <a:chExt cx="1086799" cy="20838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86799" cy="208381"/>
            </a:xfrm>
            <a:custGeom>
              <a:avLst/>
              <a:gdLst/>
              <a:ahLst/>
              <a:cxnLst/>
              <a:rect l="l" t="t" r="r" b="b"/>
              <a:pathLst>
                <a:path w="1086799" h="208381">
                  <a:moveTo>
                    <a:pt x="79245" y="0"/>
                  </a:moveTo>
                  <a:lnTo>
                    <a:pt x="1007554" y="0"/>
                  </a:lnTo>
                  <a:cubicBezTo>
                    <a:pt x="1051320" y="0"/>
                    <a:pt x="1086799" y="35479"/>
                    <a:pt x="1086799" y="79245"/>
                  </a:cubicBezTo>
                  <a:lnTo>
                    <a:pt x="1086799" y="129136"/>
                  </a:lnTo>
                  <a:cubicBezTo>
                    <a:pt x="1086799" y="172902"/>
                    <a:pt x="1051320" y="208381"/>
                    <a:pt x="1007554" y="208381"/>
                  </a:cubicBezTo>
                  <a:lnTo>
                    <a:pt x="79245" y="208381"/>
                  </a:lnTo>
                  <a:cubicBezTo>
                    <a:pt x="58228" y="208381"/>
                    <a:pt x="38072" y="200032"/>
                    <a:pt x="23210" y="185171"/>
                  </a:cubicBezTo>
                  <a:cubicBezTo>
                    <a:pt x="8349" y="170310"/>
                    <a:pt x="0" y="150153"/>
                    <a:pt x="0" y="129136"/>
                  </a:cubicBezTo>
                  <a:lnTo>
                    <a:pt x="0" y="79245"/>
                  </a:lnTo>
                  <a:cubicBezTo>
                    <a:pt x="0" y="35479"/>
                    <a:pt x="35479" y="0"/>
                    <a:pt x="79245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051AD"/>
              </a:solidFill>
              <a:prstDash val="solid"/>
              <a:round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-19050"/>
              <a:ext cx="1086799" cy="227431"/>
            </a:xfrm>
            <a:prstGeom prst="rect">
              <a:avLst/>
            </a:prstGeom>
          </p:spPr>
          <p:txBody>
            <a:bodyPr lIns="64947" tIns="64947" rIns="64947" bIns="64947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747355" y="8972699"/>
            <a:ext cx="4793290" cy="552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3"/>
              </a:lnSpc>
              <a:spcBef>
                <a:spcPct val="0"/>
              </a:spcBef>
            </a:pPr>
            <a:r>
              <a:rPr lang="en-US" sz="175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Mendukung Hingga Delapan Keypad Nirkabel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1504" y="8752533"/>
            <a:ext cx="5275597" cy="1011534"/>
            <a:chOff x="0" y="0"/>
            <a:chExt cx="1086799" cy="20838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86799" cy="208381"/>
            </a:xfrm>
            <a:custGeom>
              <a:avLst/>
              <a:gdLst/>
              <a:ahLst/>
              <a:cxnLst/>
              <a:rect l="l" t="t" r="r" b="b"/>
              <a:pathLst>
                <a:path w="1086799" h="208381">
                  <a:moveTo>
                    <a:pt x="79245" y="0"/>
                  </a:moveTo>
                  <a:lnTo>
                    <a:pt x="1007554" y="0"/>
                  </a:lnTo>
                  <a:cubicBezTo>
                    <a:pt x="1051320" y="0"/>
                    <a:pt x="1086799" y="35479"/>
                    <a:pt x="1086799" y="79245"/>
                  </a:cubicBezTo>
                  <a:lnTo>
                    <a:pt x="1086799" y="129136"/>
                  </a:lnTo>
                  <a:cubicBezTo>
                    <a:pt x="1086799" y="172902"/>
                    <a:pt x="1051320" y="208381"/>
                    <a:pt x="1007554" y="208381"/>
                  </a:cubicBezTo>
                  <a:lnTo>
                    <a:pt x="79245" y="208381"/>
                  </a:lnTo>
                  <a:cubicBezTo>
                    <a:pt x="58228" y="208381"/>
                    <a:pt x="38072" y="200032"/>
                    <a:pt x="23210" y="185171"/>
                  </a:cubicBezTo>
                  <a:cubicBezTo>
                    <a:pt x="8349" y="170310"/>
                    <a:pt x="0" y="150153"/>
                    <a:pt x="0" y="129136"/>
                  </a:cubicBezTo>
                  <a:lnTo>
                    <a:pt x="0" y="79245"/>
                  </a:lnTo>
                  <a:cubicBezTo>
                    <a:pt x="0" y="35479"/>
                    <a:pt x="35479" y="0"/>
                    <a:pt x="79245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051AD"/>
              </a:solidFill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086799" cy="227431"/>
            </a:xfrm>
            <a:prstGeom prst="rect">
              <a:avLst/>
            </a:prstGeom>
          </p:spPr>
          <p:txBody>
            <a:bodyPr lIns="64947" tIns="64947" rIns="64947" bIns="64947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092377" y="8974651"/>
            <a:ext cx="4793290" cy="552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3"/>
              </a:lnSpc>
            </a:pPr>
            <a:r>
              <a:rPr lang="en-US" sz="175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Mendukung Semua Transmitter Magellan </a:t>
            </a:r>
          </a:p>
          <a:p>
            <a:pPr algn="ctr">
              <a:lnSpc>
                <a:spcPts val="2103"/>
              </a:lnSpc>
              <a:spcBef>
                <a:spcPct val="0"/>
              </a:spcBef>
            </a:pPr>
            <a:r>
              <a:rPr lang="en-US" sz="175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2WPGM, REM2 dan RPT1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380823" y="5933293"/>
            <a:ext cx="4238659" cy="890416"/>
            <a:chOff x="0" y="19050"/>
            <a:chExt cx="5651545" cy="1187221"/>
          </a:xfrm>
        </p:grpSpPr>
        <p:sp>
          <p:nvSpPr>
            <p:cNvPr id="5" name="Freeform 5"/>
            <p:cNvSpPr/>
            <p:nvPr/>
          </p:nvSpPr>
          <p:spPr>
            <a:xfrm>
              <a:off x="0" y="59459"/>
              <a:ext cx="466263" cy="466263"/>
            </a:xfrm>
            <a:custGeom>
              <a:avLst/>
              <a:gdLst/>
              <a:ahLst/>
              <a:cxnLst/>
              <a:rect l="l" t="t" r="r" b="b"/>
              <a:pathLst>
                <a:path w="466263" h="466263">
                  <a:moveTo>
                    <a:pt x="0" y="0"/>
                  </a:moveTo>
                  <a:lnTo>
                    <a:pt x="466263" y="0"/>
                  </a:lnTo>
                  <a:lnTo>
                    <a:pt x="466263" y="466263"/>
                  </a:lnTo>
                  <a:lnTo>
                    <a:pt x="0" y="4662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952965" y="690574"/>
              <a:ext cx="4698580" cy="515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455"/>
                </a:lnSpc>
              </a:pPr>
              <a:r>
                <a:rPr lang="en-US" sz="1304" spc="9" dirty="0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021 - 8899 - 4444</a:t>
              </a:r>
            </a:p>
            <a:p>
              <a:pPr algn="just">
                <a:lnSpc>
                  <a:spcPts val="1455"/>
                </a:lnSpc>
                <a:spcBef>
                  <a:spcPct val="0"/>
                </a:spcBef>
              </a:pPr>
              <a:r>
                <a:rPr lang="en-US" sz="1304" spc="9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0812 - 1102 - 4885</a:t>
              </a:r>
              <a:endParaRPr lang="en-US" sz="1304" spc="9" dirty="0">
                <a:solidFill>
                  <a:srgbClr val="12005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52965" y="19050"/>
              <a:ext cx="1788840" cy="512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024"/>
                </a:lnSpc>
                <a:spcBef>
                  <a:spcPct val="0"/>
                </a:spcBef>
              </a:pPr>
              <a:r>
                <a:rPr lang="en-US" sz="2709" b="1" spc="18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PHONE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380823" y="7353332"/>
            <a:ext cx="4255620" cy="711336"/>
            <a:chOff x="0" y="0"/>
            <a:chExt cx="5674160" cy="948448"/>
          </a:xfrm>
        </p:grpSpPr>
        <p:sp>
          <p:nvSpPr>
            <p:cNvPr id="9" name="Freeform 9"/>
            <p:cNvSpPr/>
            <p:nvPr/>
          </p:nvSpPr>
          <p:spPr>
            <a:xfrm>
              <a:off x="0" y="96682"/>
              <a:ext cx="517211" cy="331661"/>
            </a:xfrm>
            <a:custGeom>
              <a:avLst/>
              <a:gdLst/>
              <a:ahLst/>
              <a:cxnLst/>
              <a:rect l="l" t="t" r="r" b="b"/>
              <a:pathLst>
                <a:path w="517211" h="331661">
                  <a:moveTo>
                    <a:pt x="0" y="0"/>
                  </a:moveTo>
                  <a:lnTo>
                    <a:pt x="517211" y="0"/>
                  </a:lnTo>
                  <a:lnTo>
                    <a:pt x="517211" y="331662"/>
                  </a:lnTo>
                  <a:lnTo>
                    <a:pt x="0" y="331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975580" y="690575"/>
              <a:ext cx="4698580" cy="257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455"/>
                </a:lnSpc>
                <a:spcBef>
                  <a:spcPct val="0"/>
                </a:spcBef>
              </a:pPr>
              <a:r>
                <a:rPr lang="en-US" sz="1304" spc="9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info@lax.co.id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75580" y="19050"/>
              <a:ext cx="1230202" cy="512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024"/>
                </a:lnSpc>
                <a:spcBef>
                  <a:spcPct val="0"/>
                </a:spcBef>
              </a:pPr>
              <a:r>
                <a:rPr lang="en-US" sz="2709" b="1" spc="18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MAIL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657379" y="5919005"/>
            <a:ext cx="4256847" cy="2146926"/>
            <a:chOff x="0" y="0"/>
            <a:chExt cx="5675796" cy="286256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35410" cy="594416"/>
            </a:xfrm>
            <a:custGeom>
              <a:avLst/>
              <a:gdLst/>
              <a:ahLst/>
              <a:cxnLst/>
              <a:rect l="l" t="t" r="r" b="b"/>
              <a:pathLst>
                <a:path w="435410" h="594416">
                  <a:moveTo>
                    <a:pt x="0" y="0"/>
                  </a:moveTo>
                  <a:lnTo>
                    <a:pt x="435410" y="0"/>
                  </a:lnTo>
                  <a:lnTo>
                    <a:pt x="435410" y="594416"/>
                  </a:lnTo>
                  <a:lnTo>
                    <a:pt x="0" y="594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917984" y="696790"/>
              <a:ext cx="4421188" cy="2165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853"/>
                </a:lnSpc>
              </a:pPr>
              <a:r>
                <a:rPr lang="en-US" sz="1227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Ruko Aralia, Blok HY43 No.40,</a:t>
              </a:r>
            </a:p>
            <a:p>
              <a:pPr algn="just">
                <a:lnSpc>
                  <a:spcPts val="1853"/>
                </a:lnSpc>
              </a:pPr>
              <a:r>
                <a:rPr lang="en-US" sz="1227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Pusaka Rakyat, Kec. Tarumajaya,</a:t>
              </a:r>
            </a:p>
            <a:p>
              <a:pPr algn="just">
                <a:lnSpc>
                  <a:spcPts val="1853"/>
                </a:lnSpc>
              </a:pPr>
              <a:r>
                <a:rPr lang="en-US" sz="1227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Bekasi, Jawa Barat 17214</a:t>
              </a:r>
            </a:p>
            <a:p>
              <a:pPr algn="just">
                <a:lnSpc>
                  <a:spcPts val="1853"/>
                </a:lnSpc>
              </a:pPr>
              <a:endParaRPr lang="en-US" sz="1227" spc="8">
                <a:solidFill>
                  <a:srgbClr val="120052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just">
                <a:lnSpc>
                  <a:spcPts val="1853"/>
                </a:lnSpc>
              </a:pPr>
              <a:r>
                <a:rPr lang="en-US" sz="1227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Marketing Office</a:t>
              </a:r>
            </a:p>
            <a:p>
              <a:pPr algn="just">
                <a:lnSpc>
                  <a:spcPts val="1853"/>
                </a:lnSpc>
              </a:pPr>
              <a:r>
                <a:rPr lang="en-US" sz="1227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Jl. Angkasa No. 32 Blok A10</a:t>
              </a:r>
            </a:p>
            <a:p>
              <a:pPr algn="just">
                <a:lnSpc>
                  <a:spcPts val="1853"/>
                </a:lnSpc>
              </a:pPr>
              <a:r>
                <a:rPr lang="en-US" sz="1227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Jakarta Pusat – Indonesia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17984" y="113660"/>
              <a:ext cx="4757811" cy="480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45"/>
                </a:lnSpc>
                <a:spcBef>
                  <a:spcPct val="0"/>
                </a:spcBef>
              </a:pPr>
              <a:r>
                <a:rPr lang="en-US" sz="2549" b="1" spc="17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ADDRESS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671367" y="2450932"/>
            <a:ext cx="11587933" cy="2560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33"/>
              </a:lnSpc>
              <a:spcBef>
                <a:spcPct val="0"/>
              </a:spcBef>
            </a:pPr>
            <a:r>
              <a:rPr lang="en-US" sz="18349" spc="-623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THANK </a:t>
            </a:r>
            <a:r>
              <a:rPr lang="en-US" sz="18349" spc="-623">
                <a:solidFill>
                  <a:srgbClr val="0073AE"/>
                </a:solidFill>
                <a:latin typeface="Anton"/>
                <a:ea typeface="Anton"/>
                <a:cs typeface="Anton"/>
                <a:sym typeface="Anton"/>
              </a:rPr>
              <a:t>YOU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370704" y="692896"/>
            <a:ext cx="2265739" cy="46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8"/>
              </a:lnSpc>
            </a:pPr>
            <a:r>
              <a:rPr lang="en-US" sz="170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Service </a:t>
            </a:r>
          </a:p>
          <a:p>
            <a:pPr algn="l">
              <a:lnSpc>
                <a:spcPts val="1708"/>
              </a:lnSpc>
              <a:spcBef>
                <a:spcPct val="0"/>
              </a:spcBef>
            </a:pPr>
            <a:r>
              <a:rPr lang="en-US" sz="170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Excellence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639</Words>
  <Application>Microsoft Macintosh PowerPoint</Application>
  <PresentationFormat>Custom</PresentationFormat>
  <Paragraphs>152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Montserrat Bold</vt:lpstr>
      <vt:lpstr>Calibri</vt:lpstr>
      <vt:lpstr>Poppins Light Bold</vt:lpstr>
      <vt:lpstr>Anton</vt:lpstr>
      <vt:lpstr>Poppins</vt:lpstr>
      <vt:lpstr>Poppins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LTI PARADOX - 2025</dc:title>
  <cp:lastModifiedBy>Microsoft Office User</cp:lastModifiedBy>
  <cp:revision>4</cp:revision>
  <dcterms:created xsi:type="dcterms:W3CDTF">2006-08-16T00:00:00Z</dcterms:created>
  <dcterms:modified xsi:type="dcterms:W3CDTF">2025-09-24T02:47:36Z</dcterms:modified>
  <dc:identifier>DAGg1k_tCoA</dc:identifier>
</cp:coreProperties>
</file>