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IBM Plex Sans Bold Italics" panose="020B0803050203000203" pitchFamily="34" charset="0"/>
      <p:regular r:id="rId17"/>
      <p:bold r:id="rId18"/>
      <p:italic r:id="rId19"/>
      <p:boldItalic r:id="rId20"/>
    </p:embeddedFont>
    <p:embeddedFont>
      <p:font typeface="IBM Plex Sans Italics" panose="020B0503050203000203" pitchFamily="34" charset="0"/>
      <p:regular r:id="rId21"/>
      <p:italic r:id="rId22"/>
    </p:embeddedFont>
    <p:embeddedFont>
      <p:font typeface="Mistrully" pitchFamily="2" charset="0"/>
      <p:regular r:id="rId23"/>
    </p:embeddedFont>
    <p:embeddedFont>
      <p:font typeface="Montserrat" pitchFamily="2" charset="77"/>
      <p:regular r:id="rId24"/>
      <p:bold r:id="rId25"/>
      <p:italic r:id="rId26"/>
      <p:boldItalic r:id="rId27"/>
    </p:embeddedFont>
    <p:embeddedFont>
      <p:font typeface="Montserrat Bold" pitchFamily="2" charset="77"/>
      <p:regular r:id="rId28"/>
      <p:bold r:id="rId29"/>
    </p:embeddedFont>
    <p:embeddedFont>
      <p:font typeface="Poppins" pitchFamily="2" charset="77"/>
      <p:regular r:id="rId30"/>
      <p:bold r:id="rId31"/>
      <p:italic r:id="rId32"/>
      <p:boldItalic r:id="rId33"/>
    </p:embeddedFont>
    <p:embeddedFont>
      <p:font typeface="Poppins Bold" pitchFamily="2" charset="77"/>
      <p:regular r:id="rId34"/>
      <p:bold r:id="rId35"/>
    </p:embeddedFont>
    <p:embeddedFont>
      <p:font typeface="Poppins Bold Italics" pitchFamily="2" charset="77"/>
      <p:regular r:id="rId36"/>
      <p:bold r:id="rId37"/>
      <p:italic r:id="rId38"/>
      <p:boldItalic r:id="rId39"/>
    </p:embeddedFont>
    <p:embeddedFont>
      <p:font typeface="Proxima Nova Bold" panose="02000506030000020004" pitchFamily="2" charset="0"/>
      <p:regular r:id="rId40"/>
      <p:bold r:id="rId41"/>
    </p:embeddedFont>
    <p:embeddedFont>
      <p:font typeface="TT Fors" panose="020B0003030001020000" pitchFamily="34" charset="0"/>
      <p:regular r:id="rId42"/>
    </p:embeddedFont>
    <p:embeddedFont>
      <p:font typeface="TT Norms" panose="02000503030000020003" pitchFamily="2" charset="0"/>
      <p:regular r:id="rId43"/>
    </p:embeddedFont>
    <p:embeddedFont>
      <p:font typeface="TT Norms Bold" panose="02000803030000020004" pitchFamily="2" charset="0"/>
      <p:regular r:id="rId44"/>
      <p:bold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>
        <p:scale>
          <a:sx n="107" d="100"/>
          <a:sy n="107" d="100"/>
        </p:scale>
        <p:origin x="-1904" y="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9" Type="http://schemas.openxmlformats.org/officeDocument/2006/relationships/font" Target="fonts/font27.fntdata"/><Relationship Id="rId21" Type="http://schemas.openxmlformats.org/officeDocument/2006/relationships/font" Target="fonts/font9.fntdata"/><Relationship Id="rId34" Type="http://schemas.openxmlformats.org/officeDocument/2006/relationships/font" Target="fonts/font22.fntdata"/><Relationship Id="rId42" Type="http://schemas.openxmlformats.org/officeDocument/2006/relationships/font" Target="fonts/font30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9" Type="http://schemas.openxmlformats.org/officeDocument/2006/relationships/font" Target="fonts/font17.fntdata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font" Target="fonts/font20.fntdata"/><Relationship Id="rId37" Type="http://schemas.openxmlformats.org/officeDocument/2006/relationships/font" Target="fonts/font25.fntdata"/><Relationship Id="rId40" Type="http://schemas.openxmlformats.org/officeDocument/2006/relationships/font" Target="fonts/font28.fntdata"/><Relationship Id="rId45" Type="http://schemas.openxmlformats.org/officeDocument/2006/relationships/font" Target="fonts/font33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36" Type="http://schemas.openxmlformats.org/officeDocument/2006/relationships/font" Target="fonts/font24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4" Type="http://schemas.openxmlformats.org/officeDocument/2006/relationships/font" Target="fonts/font3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font" Target="fonts/font23.fntdata"/><Relationship Id="rId43" Type="http://schemas.openxmlformats.org/officeDocument/2006/relationships/font" Target="fonts/font31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font" Target="fonts/font21.fntdata"/><Relationship Id="rId38" Type="http://schemas.openxmlformats.org/officeDocument/2006/relationships/font" Target="fonts/font26.fntdata"/><Relationship Id="rId46" Type="http://schemas.openxmlformats.org/officeDocument/2006/relationships/presProps" Target="presProps.xml"/><Relationship Id="rId20" Type="http://schemas.openxmlformats.org/officeDocument/2006/relationships/font" Target="fonts/font8.fntdata"/><Relationship Id="rId41" Type="http://schemas.openxmlformats.org/officeDocument/2006/relationships/font" Target="fonts/font2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svg"/><Relationship Id="rId1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13.svg"/><Relationship Id="rId12" Type="http://schemas.openxmlformats.org/officeDocument/2006/relationships/image" Target="../media/image18.png"/><Relationship Id="rId17" Type="http://schemas.openxmlformats.org/officeDocument/2006/relationships/image" Target="../media/image23.svg"/><Relationship Id="rId2" Type="http://schemas.openxmlformats.org/officeDocument/2006/relationships/image" Target="../media/image5.jpe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5" Type="http://schemas.openxmlformats.org/officeDocument/2006/relationships/image" Target="../media/image21.svg"/><Relationship Id="rId10" Type="http://schemas.openxmlformats.org/officeDocument/2006/relationships/image" Target="../media/image16.png"/><Relationship Id="rId19" Type="http://schemas.openxmlformats.org/officeDocument/2006/relationships/image" Target="../media/image4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sv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40.svg"/><Relationship Id="rId3" Type="http://schemas.openxmlformats.org/officeDocument/2006/relationships/image" Target="../media/image5.jpeg"/><Relationship Id="rId7" Type="http://schemas.openxmlformats.org/officeDocument/2006/relationships/image" Target="../media/image36.svg"/><Relationship Id="rId12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8.svg"/><Relationship Id="rId5" Type="http://schemas.openxmlformats.org/officeDocument/2006/relationships/image" Target="../media/image33.png"/><Relationship Id="rId10" Type="http://schemas.openxmlformats.org/officeDocument/2006/relationships/image" Target="../media/image37.png"/><Relationship Id="rId4" Type="http://schemas.openxmlformats.org/officeDocument/2006/relationships/image" Target="../media/image3.png"/><Relationship Id="rId9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4.jpeg"/><Relationship Id="rId7" Type="http://schemas.openxmlformats.org/officeDocument/2006/relationships/image" Target="../media/image32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sv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sv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E">
                <a:alpha val="100000"/>
              </a:srgbClr>
            </a:gs>
            <a:gs pos="100000">
              <a:srgbClr val="E6E6E6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05819" y="5008623"/>
            <a:ext cx="8685594" cy="5278377"/>
          </a:xfrm>
          <a:custGeom>
            <a:avLst/>
            <a:gdLst/>
            <a:ahLst/>
            <a:cxnLst/>
            <a:rect l="l" t="t" r="r" b="b"/>
            <a:pathLst>
              <a:path w="8685594" h="5278377">
                <a:moveTo>
                  <a:pt x="0" y="0"/>
                </a:moveTo>
                <a:lnTo>
                  <a:pt x="8685594" y="0"/>
                </a:lnTo>
                <a:lnTo>
                  <a:pt x="8685594" y="5278377"/>
                </a:lnTo>
                <a:lnTo>
                  <a:pt x="0" y="5278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000"/>
            </a:blip>
            <a:stretch>
              <a:fillRect b="-559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377559" y="1256661"/>
            <a:ext cx="13310343" cy="9030339"/>
          </a:xfrm>
          <a:custGeom>
            <a:avLst/>
            <a:gdLst/>
            <a:ahLst/>
            <a:cxnLst/>
            <a:rect l="l" t="t" r="r" b="b"/>
            <a:pathLst>
              <a:path w="13310343" h="9030339">
                <a:moveTo>
                  <a:pt x="0" y="0"/>
                </a:moveTo>
                <a:lnTo>
                  <a:pt x="13310344" y="0"/>
                </a:lnTo>
                <a:lnTo>
                  <a:pt x="13310344" y="9030339"/>
                </a:lnTo>
                <a:lnTo>
                  <a:pt x="0" y="90303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662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1904153"/>
            <a:ext cx="15595366" cy="1330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 b="1" spc="-499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Videotron LXY53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37465" y="1543790"/>
            <a:ext cx="7822302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>
                <a:solidFill>
                  <a:srgbClr val="2B83C5"/>
                </a:solidFill>
                <a:latin typeface="Mistrully"/>
                <a:ea typeface="Mistrully"/>
                <a:cs typeface="Mistrully"/>
                <a:sym typeface="Mistrully"/>
              </a:rPr>
              <a:t>Lax Screen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116506" y="9220200"/>
            <a:ext cx="3142794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59"/>
              </a:lnSpc>
            </a:pPr>
            <a:r>
              <a:rPr lang="en-US" sz="1899" b="1" spc="-18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Service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631463" y="9505315"/>
            <a:ext cx="2627837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2E2E2E"/>
                </a:solidFill>
                <a:latin typeface="TT Fors"/>
                <a:ea typeface="TT Fors"/>
                <a:cs typeface="TT Fors"/>
                <a:sym typeface="TT Fors"/>
              </a:rPr>
              <a:t>Excellence</a:t>
            </a:r>
          </a:p>
        </p:txBody>
      </p:sp>
      <p:sp>
        <p:nvSpPr>
          <p:cNvPr id="8" name="Freeform 8"/>
          <p:cNvSpPr/>
          <p:nvPr/>
        </p:nvSpPr>
        <p:spPr>
          <a:xfrm>
            <a:off x="1028700" y="606111"/>
            <a:ext cx="950286" cy="650550"/>
          </a:xfrm>
          <a:custGeom>
            <a:avLst/>
            <a:gdLst/>
            <a:ahLst/>
            <a:cxnLst/>
            <a:rect l="l" t="t" r="r" b="b"/>
            <a:pathLst>
              <a:path w="950286" h="650550">
                <a:moveTo>
                  <a:pt x="0" y="0"/>
                </a:moveTo>
                <a:lnTo>
                  <a:pt x="950286" y="0"/>
                </a:lnTo>
                <a:lnTo>
                  <a:pt x="950286" y="650550"/>
                </a:lnTo>
                <a:lnTo>
                  <a:pt x="0" y="6505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624066" y="720730"/>
            <a:ext cx="744858" cy="615940"/>
          </a:xfrm>
          <a:custGeom>
            <a:avLst/>
            <a:gdLst/>
            <a:ahLst/>
            <a:cxnLst/>
            <a:rect l="l" t="t" r="r" b="b"/>
            <a:pathLst>
              <a:path w="744858" h="615940">
                <a:moveTo>
                  <a:pt x="0" y="0"/>
                </a:moveTo>
                <a:lnTo>
                  <a:pt x="744858" y="0"/>
                </a:lnTo>
                <a:lnTo>
                  <a:pt x="744858" y="615940"/>
                </a:lnTo>
                <a:lnTo>
                  <a:pt x="0" y="6159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E">
                <a:alpha val="100000"/>
              </a:srgbClr>
            </a:gs>
            <a:gs pos="100000">
              <a:srgbClr val="E6E6E6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89266" y="0"/>
            <a:ext cx="5570060" cy="10287000"/>
            <a:chOff x="0" y="0"/>
            <a:chExt cx="7426747" cy="13716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426747" cy="13716000"/>
              <a:chOff x="0" y="0"/>
              <a:chExt cx="1467012" cy="270933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467012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1467012" h="2709333">
                    <a:moveTo>
                      <a:pt x="0" y="0"/>
                    </a:moveTo>
                    <a:lnTo>
                      <a:pt x="1467012" y="0"/>
                    </a:lnTo>
                    <a:lnTo>
                      <a:pt x="1467012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005AAB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28575"/>
                <a:ext cx="1467012" cy="268075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08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0" y="0"/>
              <a:ext cx="7426747" cy="13716000"/>
            </a:xfrm>
            <a:custGeom>
              <a:avLst/>
              <a:gdLst/>
              <a:ahLst/>
              <a:cxnLst/>
              <a:rect l="l" t="t" r="r" b="b"/>
              <a:pathLst>
                <a:path w="7426747" h="13716000">
                  <a:moveTo>
                    <a:pt x="0" y="0"/>
                  </a:moveTo>
                  <a:lnTo>
                    <a:pt x="7426747" y="0"/>
                  </a:lnTo>
                  <a:lnTo>
                    <a:pt x="7426747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6000"/>
              </a:blip>
              <a:stretch>
                <a:fillRect l="-88339" r="-88339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0" y="3111729"/>
            <a:ext cx="8310260" cy="7377824"/>
          </a:xfrm>
          <a:custGeom>
            <a:avLst/>
            <a:gdLst/>
            <a:ahLst/>
            <a:cxnLst/>
            <a:rect l="l" t="t" r="r" b="b"/>
            <a:pathLst>
              <a:path w="8310260" h="7377824">
                <a:moveTo>
                  <a:pt x="0" y="0"/>
                </a:moveTo>
                <a:lnTo>
                  <a:pt x="8310260" y="0"/>
                </a:lnTo>
                <a:lnTo>
                  <a:pt x="8310260" y="7377824"/>
                </a:lnTo>
                <a:lnTo>
                  <a:pt x="0" y="73778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338" t="-17743" b="-70270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144000" y="4672963"/>
            <a:ext cx="7330351" cy="1544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spc="-21">
                <a:solidFill>
                  <a:srgbClr val="2E2E2E"/>
                </a:solidFill>
                <a:latin typeface="TT Fors"/>
                <a:ea typeface="TT Fors"/>
                <a:cs typeface="TT Fors"/>
                <a:sym typeface="TT Fors"/>
              </a:rPr>
              <a:t>LXY53 adalah solusi videotron outdoor terbaru dari LAX SCREEN, menggabungkan efisiensi energi, ketahanan tinggi terhadap cuaca, serta kualitas tampilan luar biasa dengan desain ramping dan ringan.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0" y="3638680"/>
            <a:ext cx="12134130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99"/>
              </a:lnSpc>
              <a:spcBef>
                <a:spcPct val="0"/>
              </a:spcBef>
            </a:pPr>
            <a:r>
              <a:rPr lang="en-US" sz="5499" b="1" spc="-274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Ap</a:t>
            </a:r>
            <a:r>
              <a:rPr lang="en-US" sz="5499" b="1" u="none" strike="noStrike" spc="-274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a Itu LXY53 Series?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28700" y="606111"/>
            <a:ext cx="950286" cy="650550"/>
          </a:xfrm>
          <a:custGeom>
            <a:avLst/>
            <a:gdLst/>
            <a:ahLst/>
            <a:cxnLst/>
            <a:rect l="l" t="t" r="r" b="b"/>
            <a:pathLst>
              <a:path w="950286" h="650550">
                <a:moveTo>
                  <a:pt x="0" y="0"/>
                </a:moveTo>
                <a:lnTo>
                  <a:pt x="950286" y="0"/>
                </a:lnTo>
                <a:lnTo>
                  <a:pt x="950286" y="650550"/>
                </a:lnTo>
                <a:lnTo>
                  <a:pt x="0" y="6505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624066" y="720730"/>
            <a:ext cx="744858" cy="615940"/>
          </a:xfrm>
          <a:custGeom>
            <a:avLst/>
            <a:gdLst/>
            <a:ahLst/>
            <a:cxnLst/>
            <a:rect l="l" t="t" r="r" b="b"/>
            <a:pathLst>
              <a:path w="744858" h="615940">
                <a:moveTo>
                  <a:pt x="0" y="0"/>
                </a:moveTo>
                <a:lnTo>
                  <a:pt x="744858" y="0"/>
                </a:lnTo>
                <a:lnTo>
                  <a:pt x="744858" y="615940"/>
                </a:lnTo>
                <a:lnTo>
                  <a:pt x="0" y="6159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482" y="5572086"/>
            <a:ext cx="2409672" cy="24096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0448" y="5572086"/>
            <a:ext cx="2409672" cy="240967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 flipV="1">
            <a:off x="3766301" y="5143500"/>
            <a:ext cx="0" cy="263745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979109" y="2836957"/>
            <a:ext cx="10247494" cy="1283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23"/>
              </a:lnSpc>
            </a:pPr>
            <a:r>
              <a:rPr lang="en-US" sz="9723" b="1" spc="-486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Ketebalan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61375" y="5076825"/>
            <a:ext cx="2571887" cy="432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8"/>
              </a:lnSpc>
            </a:pPr>
            <a:r>
              <a:rPr lang="en-US" sz="2399" b="1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Tebal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50671" y="6485276"/>
            <a:ext cx="1193293" cy="526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9"/>
              </a:lnSpc>
            </a:pPr>
            <a:r>
              <a:rPr lang="en-US" sz="3142" b="1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68mm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60810" y="6483052"/>
            <a:ext cx="1448947" cy="530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99"/>
              </a:lnSpc>
              <a:spcBef>
                <a:spcPct val="0"/>
              </a:spcBef>
            </a:pPr>
            <a:r>
              <a:rPr lang="en-US" sz="3142" b="1" u="none" strike="noStrike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20.5 Kg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199341" y="5076825"/>
            <a:ext cx="2571887" cy="432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8"/>
              </a:lnSpc>
            </a:pPr>
            <a:r>
              <a:rPr lang="en-US" sz="2399" b="1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Berat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87358" y="2238807"/>
            <a:ext cx="10247494" cy="40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8"/>
              </a:lnSpc>
            </a:pPr>
            <a:r>
              <a:rPr lang="en-US" sz="2399" b="1" spc="345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LAX SCREEN - LXY53</a:t>
            </a:r>
          </a:p>
        </p:txBody>
      </p:sp>
      <p:sp>
        <p:nvSpPr>
          <p:cNvPr id="11" name="Freeform 11"/>
          <p:cNvSpPr/>
          <p:nvPr/>
        </p:nvSpPr>
        <p:spPr>
          <a:xfrm>
            <a:off x="1028700" y="606111"/>
            <a:ext cx="950286" cy="650550"/>
          </a:xfrm>
          <a:custGeom>
            <a:avLst/>
            <a:gdLst/>
            <a:ahLst/>
            <a:cxnLst/>
            <a:rect l="l" t="t" r="r" b="b"/>
            <a:pathLst>
              <a:path w="950286" h="650550">
                <a:moveTo>
                  <a:pt x="0" y="0"/>
                </a:moveTo>
                <a:lnTo>
                  <a:pt x="950286" y="0"/>
                </a:lnTo>
                <a:lnTo>
                  <a:pt x="950286" y="650550"/>
                </a:lnTo>
                <a:lnTo>
                  <a:pt x="0" y="6505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6624066" y="720730"/>
            <a:ext cx="744858" cy="615940"/>
          </a:xfrm>
          <a:custGeom>
            <a:avLst/>
            <a:gdLst/>
            <a:ahLst/>
            <a:cxnLst/>
            <a:rect l="l" t="t" r="r" b="b"/>
            <a:pathLst>
              <a:path w="744858" h="615940">
                <a:moveTo>
                  <a:pt x="0" y="0"/>
                </a:moveTo>
                <a:lnTo>
                  <a:pt x="744858" y="0"/>
                </a:lnTo>
                <a:lnTo>
                  <a:pt x="744858" y="615940"/>
                </a:lnTo>
                <a:lnTo>
                  <a:pt x="0" y="6159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638002" y="931386"/>
            <a:ext cx="11629868" cy="8838700"/>
          </a:xfrm>
          <a:custGeom>
            <a:avLst/>
            <a:gdLst/>
            <a:ahLst/>
            <a:cxnLst/>
            <a:rect l="l" t="t" r="r" b="b"/>
            <a:pathLst>
              <a:path w="11629868" h="8838700">
                <a:moveTo>
                  <a:pt x="0" y="0"/>
                </a:moveTo>
                <a:lnTo>
                  <a:pt x="11629868" y="0"/>
                </a:lnTo>
                <a:lnTo>
                  <a:pt x="11629868" y="8838700"/>
                </a:lnTo>
                <a:lnTo>
                  <a:pt x="0" y="88387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17940" y="0"/>
            <a:ext cx="5570060" cy="10287000"/>
            <a:chOff x="0" y="0"/>
            <a:chExt cx="7426747" cy="13716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426747" cy="13716000"/>
              <a:chOff x="0" y="0"/>
              <a:chExt cx="1467012" cy="270933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467012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1467012" h="2709333">
                    <a:moveTo>
                      <a:pt x="0" y="0"/>
                    </a:moveTo>
                    <a:lnTo>
                      <a:pt x="1467012" y="0"/>
                    </a:lnTo>
                    <a:lnTo>
                      <a:pt x="1467012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005AAB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28575"/>
                <a:ext cx="1467012" cy="268075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08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0" y="0"/>
              <a:ext cx="7426747" cy="13716000"/>
            </a:xfrm>
            <a:custGeom>
              <a:avLst/>
              <a:gdLst/>
              <a:ahLst/>
              <a:cxnLst/>
              <a:rect l="l" t="t" r="r" b="b"/>
              <a:pathLst>
                <a:path w="7426747" h="13716000">
                  <a:moveTo>
                    <a:pt x="0" y="0"/>
                  </a:moveTo>
                  <a:lnTo>
                    <a:pt x="7426747" y="0"/>
                  </a:lnTo>
                  <a:lnTo>
                    <a:pt x="7426747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6000"/>
              </a:blip>
              <a:stretch>
                <a:fillRect l="-88339" r="-88339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6211104" y="-102147"/>
            <a:ext cx="13310343" cy="10531809"/>
          </a:xfrm>
          <a:custGeom>
            <a:avLst/>
            <a:gdLst/>
            <a:ahLst/>
            <a:cxnLst/>
            <a:rect l="l" t="t" r="r" b="b"/>
            <a:pathLst>
              <a:path w="13310343" h="10531809">
                <a:moveTo>
                  <a:pt x="0" y="0"/>
                </a:moveTo>
                <a:lnTo>
                  <a:pt x="13310344" y="0"/>
                </a:lnTo>
                <a:lnTo>
                  <a:pt x="13310344" y="10531810"/>
                </a:lnTo>
                <a:lnTo>
                  <a:pt x="0" y="105318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979109" y="4540350"/>
            <a:ext cx="371516" cy="371516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12381" y="0"/>
                  </a:moveTo>
                  <a:lnTo>
                    <a:pt x="700419" y="0"/>
                  </a:lnTo>
                  <a:cubicBezTo>
                    <a:pt x="730224" y="0"/>
                    <a:pt x="758809" y="11840"/>
                    <a:pt x="779884" y="32916"/>
                  </a:cubicBezTo>
                  <a:cubicBezTo>
                    <a:pt x="800960" y="53991"/>
                    <a:pt x="812800" y="82576"/>
                    <a:pt x="812800" y="112381"/>
                  </a:cubicBezTo>
                  <a:lnTo>
                    <a:pt x="812800" y="700419"/>
                  </a:lnTo>
                  <a:cubicBezTo>
                    <a:pt x="812800" y="730224"/>
                    <a:pt x="800960" y="758809"/>
                    <a:pt x="779884" y="779884"/>
                  </a:cubicBezTo>
                  <a:cubicBezTo>
                    <a:pt x="758809" y="800960"/>
                    <a:pt x="730224" y="812800"/>
                    <a:pt x="700419" y="812800"/>
                  </a:cubicBezTo>
                  <a:lnTo>
                    <a:pt x="112381" y="812800"/>
                  </a:lnTo>
                  <a:cubicBezTo>
                    <a:pt x="82576" y="812800"/>
                    <a:pt x="53991" y="800960"/>
                    <a:pt x="32916" y="779884"/>
                  </a:cubicBezTo>
                  <a:cubicBezTo>
                    <a:pt x="11840" y="758809"/>
                    <a:pt x="0" y="730224"/>
                    <a:pt x="0" y="700419"/>
                  </a:cubicBezTo>
                  <a:lnTo>
                    <a:pt x="0" y="112381"/>
                  </a:lnTo>
                  <a:cubicBezTo>
                    <a:pt x="0" y="82576"/>
                    <a:pt x="11840" y="53991"/>
                    <a:pt x="32916" y="32916"/>
                  </a:cubicBezTo>
                  <a:cubicBezTo>
                    <a:pt x="53991" y="11840"/>
                    <a:pt x="82576" y="0"/>
                    <a:pt x="112381" y="0"/>
                  </a:cubicBezTo>
                  <a:close/>
                </a:path>
              </a:pathLst>
            </a:custGeom>
            <a:solidFill>
              <a:srgbClr val="005AAB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7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109" y="6449708"/>
            <a:ext cx="371516" cy="37151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12381" y="0"/>
                  </a:moveTo>
                  <a:lnTo>
                    <a:pt x="700419" y="0"/>
                  </a:lnTo>
                  <a:cubicBezTo>
                    <a:pt x="730224" y="0"/>
                    <a:pt x="758809" y="11840"/>
                    <a:pt x="779884" y="32916"/>
                  </a:cubicBezTo>
                  <a:cubicBezTo>
                    <a:pt x="800960" y="53991"/>
                    <a:pt x="812800" y="82576"/>
                    <a:pt x="812800" y="112381"/>
                  </a:cubicBezTo>
                  <a:lnTo>
                    <a:pt x="812800" y="700419"/>
                  </a:lnTo>
                  <a:cubicBezTo>
                    <a:pt x="812800" y="730224"/>
                    <a:pt x="800960" y="758809"/>
                    <a:pt x="779884" y="779884"/>
                  </a:cubicBezTo>
                  <a:cubicBezTo>
                    <a:pt x="758809" y="800960"/>
                    <a:pt x="730224" y="812800"/>
                    <a:pt x="700419" y="812800"/>
                  </a:cubicBezTo>
                  <a:lnTo>
                    <a:pt x="112381" y="812800"/>
                  </a:lnTo>
                  <a:cubicBezTo>
                    <a:pt x="82576" y="812800"/>
                    <a:pt x="53991" y="800960"/>
                    <a:pt x="32916" y="779884"/>
                  </a:cubicBezTo>
                  <a:cubicBezTo>
                    <a:pt x="11840" y="758809"/>
                    <a:pt x="0" y="730224"/>
                    <a:pt x="0" y="700419"/>
                  </a:cubicBezTo>
                  <a:lnTo>
                    <a:pt x="0" y="112381"/>
                  </a:lnTo>
                  <a:cubicBezTo>
                    <a:pt x="0" y="82576"/>
                    <a:pt x="11840" y="53991"/>
                    <a:pt x="32916" y="32916"/>
                  </a:cubicBezTo>
                  <a:cubicBezTo>
                    <a:pt x="53991" y="11840"/>
                    <a:pt x="82576" y="0"/>
                    <a:pt x="112381" y="0"/>
                  </a:cubicBezTo>
                  <a:close/>
                </a:path>
              </a:pathLst>
            </a:custGeom>
            <a:solidFill>
              <a:srgbClr val="005AA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7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109" y="5973417"/>
            <a:ext cx="371516" cy="37151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12381" y="0"/>
                  </a:moveTo>
                  <a:lnTo>
                    <a:pt x="700419" y="0"/>
                  </a:lnTo>
                  <a:cubicBezTo>
                    <a:pt x="730224" y="0"/>
                    <a:pt x="758809" y="11840"/>
                    <a:pt x="779884" y="32916"/>
                  </a:cubicBezTo>
                  <a:cubicBezTo>
                    <a:pt x="800960" y="53991"/>
                    <a:pt x="812800" y="82576"/>
                    <a:pt x="812800" y="112381"/>
                  </a:cubicBezTo>
                  <a:lnTo>
                    <a:pt x="812800" y="700419"/>
                  </a:lnTo>
                  <a:cubicBezTo>
                    <a:pt x="812800" y="730224"/>
                    <a:pt x="800960" y="758809"/>
                    <a:pt x="779884" y="779884"/>
                  </a:cubicBezTo>
                  <a:cubicBezTo>
                    <a:pt x="758809" y="800960"/>
                    <a:pt x="730224" y="812800"/>
                    <a:pt x="700419" y="812800"/>
                  </a:cubicBezTo>
                  <a:lnTo>
                    <a:pt x="112381" y="812800"/>
                  </a:lnTo>
                  <a:cubicBezTo>
                    <a:pt x="82576" y="812800"/>
                    <a:pt x="53991" y="800960"/>
                    <a:pt x="32916" y="779884"/>
                  </a:cubicBezTo>
                  <a:cubicBezTo>
                    <a:pt x="11840" y="758809"/>
                    <a:pt x="0" y="730224"/>
                    <a:pt x="0" y="700419"/>
                  </a:cubicBezTo>
                  <a:lnTo>
                    <a:pt x="0" y="112381"/>
                  </a:lnTo>
                  <a:cubicBezTo>
                    <a:pt x="0" y="82576"/>
                    <a:pt x="11840" y="53991"/>
                    <a:pt x="32916" y="32916"/>
                  </a:cubicBezTo>
                  <a:cubicBezTo>
                    <a:pt x="53991" y="11840"/>
                    <a:pt x="82576" y="0"/>
                    <a:pt x="112381" y="0"/>
                  </a:cubicBezTo>
                  <a:close/>
                </a:path>
              </a:pathLst>
            </a:custGeom>
            <a:solidFill>
              <a:srgbClr val="005AAB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7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79109" y="7882775"/>
            <a:ext cx="371516" cy="371516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12381" y="0"/>
                  </a:moveTo>
                  <a:lnTo>
                    <a:pt x="700419" y="0"/>
                  </a:lnTo>
                  <a:cubicBezTo>
                    <a:pt x="730224" y="0"/>
                    <a:pt x="758809" y="11840"/>
                    <a:pt x="779884" y="32916"/>
                  </a:cubicBezTo>
                  <a:cubicBezTo>
                    <a:pt x="800960" y="53991"/>
                    <a:pt x="812800" y="82576"/>
                    <a:pt x="812800" y="112381"/>
                  </a:cubicBezTo>
                  <a:lnTo>
                    <a:pt x="812800" y="700419"/>
                  </a:lnTo>
                  <a:cubicBezTo>
                    <a:pt x="812800" y="730224"/>
                    <a:pt x="800960" y="758809"/>
                    <a:pt x="779884" y="779884"/>
                  </a:cubicBezTo>
                  <a:cubicBezTo>
                    <a:pt x="758809" y="800960"/>
                    <a:pt x="730224" y="812800"/>
                    <a:pt x="700419" y="812800"/>
                  </a:cubicBezTo>
                  <a:lnTo>
                    <a:pt x="112381" y="812800"/>
                  </a:lnTo>
                  <a:cubicBezTo>
                    <a:pt x="82576" y="812800"/>
                    <a:pt x="53991" y="800960"/>
                    <a:pt x="32916" y="779884"/>
                  </a:cubicBezTo>
                  <a:cubicBezTo>
                    <a:pt x="11840" y="758809"/>
                    <a:pt x="0" y="730224"/>
                    <a:pt x="0" y="700419"/>
                  </a:cubicBezTo>
                  <a:lnTo>
                    <a:pt x="0" y="112381"/>
                  </a:lnTo>
                  <a:cubicBezTo>
                    <a:pt x="0" y="82576"/>
                    <a:pt x="11840" y="53991"/>
                    <a:pt x="32916" y="32916"/>
                  </a:cubicBezTo>
                  <a:cubicBezTo>
                    <a:pt x="53991" y="11840"/>
                    <a:pt x="82576" y="0"/>
                    <a:pt x="112381" y="0"/>
                  </a:cubicBezTo>
                  <a:close/>
                </a:path>
              </a:pathLst>
            </a:custGeom>
            <a:solidFill>
              <a:srgbClr val="005AAB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7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79109" y="5015103"/>
            <a:ext cx="371516" cy="371516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12381" y="0"/>
                  </a:moveTo>
                  <a:lnTo>
                    <a:pt x="700419" y="0"/>
                  </a:lnTo>
                  <a:cubicBezTo>
                    <a:pt x="730224" y="0"/>
                    <a:pt x="758809" y="11840"/>
                    <a:pt x="779884" y="32916"/>
                  </a:cubicBezTo>
                  <a:cubicBezTo>
                    <a:pt x="800960" y="53991"/>
                    <a:pt x="812800" y="82576"/>
                    <a:pt x="812800" y="112381"/>
                  </a:cubicBezTo>
                  <a:lnTo>
                    <a:pt x="812800" y="700419"/>
                  </a:lnTo>
                  <a:cubicBezTo>
                    <a:pt x="812800" y="730224"/>
                    <a:pt x="800960" y="758809"/>
                    <a:pt x="779884" y="779884"/>
                  </a:cubicBezTo>
                  <a:cubicBezTo>
                    <a:pt x="758809" y="800960"/>
                    <a:pt x="730224" y="812800"/>
                    <a:pt x="700419" y="812800"/>
                  </a:cubicBezTo>
                  <a:lnTo>
                    <a:pt x="112381" y="812800"/>
                  </a:lnTo>
                  <a:cubicBezTo>
                    <a:pt x="82576" y="812800"/>
                    <a:pt x="53991" y="800960"/>
                    <a:pt x="32916" y="779884"/>
                  </a:cubicBezTo>
                  <a:cubicBezTo>
                    <a:pt x="11840" y="758809"/>
                    <a:pt x="0" y="730224"/>
                    <a:pt x="0" y="700419"/>
                  </a:cubicBezTo>
                  <a:lnTo>
                    <a:pt x="0" y="112381"/>
                  </a:lnTo>
                  <a:cubicBezTo>
                    <a:pt x="0" y="82576"/>
                    <a:pt x="11840" y="53991"/>
                    <a:pt x="32916" y="32916"/>
                  </a:cubicBezTo>
                  <a:cubicBezTo>
                    <a:pt x="53991" y="11840"/>
                    <a:pt x="82576" y="0"/>
                    <a:pt x="112381" y="0"/>
                  </a:cubicBezTo>
                  <a:close/>
                </a:path>
              </a:pathLst>
            </a:custGeom>
            <a:solidFill>
              <a:srgbClr val="005AAB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7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9109" y="6924461"/>
            <a:ext cx="371516" cy="371516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12381" y="0"/>
                  </a:moveTo>
                  <a:lnTo>
                    <a:pt x="700419" y="0"/>
                  </a:lnTo>
                  <a:cubicBezTo>
                    <a:pt x="730224" y="0"/>
                    <a:pt x="758809" y="11840"/>
                    <a:pt x="779884" y="32916"/>
                  </a:cubicBezTo>
                  <a:cubicBezTo>
                    <a:pt x="800960" y="53991"/>
                    <a:pt x="812800" y="82576"/>
                    <a:pt x="812800" y="112381"/>
                  </a:cubicBezTo>
                  <a:lnTo>
                    <a:pt x="812800" y="700419"/>
                  </a:lnTo>
                  <a:cubicBezTo>
                    <a:pt x="812800" y="730224"/>
                    <a:pt x="800960" y="758809"/>
                    <a:pt x="779884" y="779884"/>
                  </a:cubicBezTo>
                  <a:cubicBezTo>
                    <a:pt x="758809" y="800960"/>
                    <a:pt x="730224" y="812800"/>
                    <a:pt x="700419" y="812800"/>
                  </a:cubicBezTo>
                  <a:lnTo>
                    <a:pt x="112381" y="812800"/>
                  </a:lnTo>
                  <a:cubicBezTo>
                    <a:pt x="82576" y="812800"/>
                    <a:pt x="53991" y="800960"/>
                    <a:pt x="32916" y="779884"/>
                  </a:cubicBezTo>
                  <a:cubicBezTo>
                    <a:pt x="11840" y="758809"/>
                    <a:pt x="0" y="730224"/>
                    <a:pt x="0" y="700419"/>
                  </a:cubicBezTo>
                  <a:lnTo>
                    <a:pt x="0" y="112381"/>
                  </a:lnTo>
                  <a:cubicBezTo>
                    <a:pt x="0" y="82576"/>
                    <a:pt x="11840" y="53991"/>
                    <a:pt x="32916" y="32916"/>
                  </a:cubicBezTo>
                  <a:cubicBezTo>
                    <a:pt x="53991" y="11840"/>
                    <a:pt x="82576" y="0"/>
                    <a:pt x="112381" y="0"/>
                  </a:cubicBezTo>
                  <a:close/>
                </a:path>
              </a:pathLst>
            </a:custGeom>
            <a:solidFill>
              <a:srgbClr val="005AAB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7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79109" y="5494260"/>
            <a:ext cx="371516" cy="371516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12381" y="0"/>
                  </a:moveTo>
                  <a:lnTo>
                    <a:pt x="700419" y="0"/>
                  </a:lnTo>
                  <a:cubicBezTo>
                    <a:pt x="730224" y="0"/>
                    <a:pt x="758809" y="11840"/>
                    <a:pt x="779884" y="32916"/>
                  </a:cubicBezTo>
                  <a:cubicBezTo>
                    <a:pt x="800960" y="53991"/>
                    <a:pt x="812800" y="82576"/>
                    <a:pt x="812800" y="112381"/>
                  </a:cubicBezTo>
                  <a:lnTo>
                    <a:pt x="812800" y="700419"/>
                  </a:lnTo>
                  <a:cubicBezTo>
                    <a:pt x="812800" y="730224"/>
                    <a:pt x="800960" y="758809"/>
                    <a:pt x="779884" y="779884"/>
                  </a:cubicBezTo>
                  <a:cubicBezTo>
                    <a:pt x="758809" y="800960"/>
                    <a:pt x="730224" y="812800"/>
                    <a:pt x="700419" y="812800"/>
                  </a:cubicBezTo>
                  <a:lnTo>
                    <a:pt x="112381" y="812800"/>
                  </a:lnTo>
                  <a:cubicBezTo>
                    <a:pt x="82576" y="812800"/>
                    <a:pt x="53991" y="800960"/>
                    <a:pt x="32916" y="779884"/>
                  </a:cubicBezTo>
                  <a:cubicBezTo>
                    <a:pt x="11840" y="758809"/>
                    <a:pt x="0" y="730224"/>
                    <a:pt x="0" y="700419"/>
                  </a:cubicBezTo>
                  <a:lnTo>
                    <a:pt x="0" y="112381"/>
                  </a:lnTo>
                  <a:cubicBezTo>
                    <a:pt x="0" y="82576"/>
                    <a:pt x="11840" y="53991"/>
                    <a:pt x="32916" y="32916"/>
                  </a:cubicBezTo>
                  <a:cubicBezTo>
                    <a:pt x="53991" y="11840"/>
                    <a:pt x="82576" y="0"/>
                    <a:pt x="112381" y="0"/>
                  </a:cubicBezTo>
                  <a:close/>
                </a:path>
              </a:pathLst>
            </a:custGeom>
            <a:solidFill>
              <a:srgbClr val="005AAB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7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79109" y="7403618"/>
            <a:ext cx="371516" cy="371516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12381" y="0"/>
                  </a:moveTo>
                  <a:lnTo>
                    <a:pt x="700419" y="0"/>
                  </a:lnTo>
                  <a:cubicBezTo>
                    <a:pt x="730224" y="0"/>
                    <a:pt x="758809" y="11840"/>
                    <a:pt x="779884" y="32916"/>
                  </a:cubicBezTo>
                  <a:cubicBezTo>
                    <a:pt x="800960" y="53991"/>
                    <a:pt x="812800" y="82576"/>
                    <a:pt x="812800" y="112381"/>
                  </a:cubicBezTo>
                  <a:lnTo>
                    <a:pt x="812800" y="700419"/>
                  </a:lnTo>
                  <a:cubicBezTo>
                    <a:pt x="812800" y="730224"/>
                    <a:pt x="800960" y="758809"/>
                    <a:pt x="779884" y="779884"/>
                  </a:cubicBezTo>
                  <a:cubicBezTo>
                    <a:pt x="758809" y="800960"/>
                    <a:pt x="730224" y="812800"/>
                    <a:pt x="700419" y="812800"/>
                  </a:cubicBezTo>
                  <a:lnTo>
                    <a:pt x="112381" y="812800"/>
                  </a:lnTo>
                  <a:cubicBezTo>
                    <a:pt x="82576" y="812800"/>
                    <a:pt x="53991" y="800960"/>
                    <a:pt x="32916" y="779884"/>
                  </a:cubicBezTo>
                  <a:cubicBezTo>
                    <a:pt x="11840" y="758809"/>
                    <a:pt x="0" y="730224"/>
                    <a:pt x="0" y="700419"/>
                  </a:cubicBezTo>
                  <a:lnTo>
                    <a:pt x="0" y="112381"/>
                  </a:lnTo>
                  <a:cubicBezTo>
                    <a:pt x="0" y="82576"/>
                    <a:pt x="11840" y="53991"/>
                    <a:pt x="32916" y="32916"/>
                  </a:cubicBezTo>
                  <a:cubicBezTo>
                    <a:pt x="53991" y="11840"/>
                    <a:pt x="82576" y="0"/>
                    <a:pt x="112381" y="0"/>
                  </a:cubicBezTo>
                  <a:close/>
                </a:path>
              </a:pathLst>
            </a:custGeom>
            <a:solidFill>
              <a:srgbClr val="005AAB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7"/>
                </a:lnSpc>
              </a:pPr>
              <a:endParaRPr/>
            </a:p>
          </p:txBody>
        </p:sp>
      </p:grpSp>
      <p:sp>
        <p:nvSpPr>
          <p:cNvPr id="32" name="Freeform 32"/>
          <p:cNvSpPr/>
          <p:nvPr/>
        </p:nvSpPr>
        <p:spPr>
          <a:xfrm>
            <a:off x="1027302" y="4589311"/>
            <a:ext cx="275132" cy="275132"/>
          </a:xfrm>
          <a:custGeom>
            <a:avLst/>
            <a:gdLst/>
            <a:ahLst/>
            <a:cxnLst/>
            <a:rect l="l" t="t" r="r" b="b"/>
            <a:pathLst>
              <a:path w="275132" h="275132">
                <a:moveTo>
                  <a:pt x="0" y="0"/>
                </a:moveTo>
                <a:lnTo>
                  <a:pt x="275132" y="0"/>
                </a:lnTo>
                <a:lnTo>
                  <a:pt x="275132" y="275132"/>
                </a:lnTo>
                <a:lnTo>
                  <a:pt x="0" y="2751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027302" y="5123727"/>
            <a:ext cx="260117" cy="158671"/>
          </a:xfrm>
          <a:custGeom>
            <a:avLst/>
            <a:gdLst/>
            <a:ahLst/>
            <a:cxnLst/>
            <a:rect l="l" t="t" r="r" b="b"/>
            <a:pathLst>
              <a:path w="260117" h="158671">
                <a:moveTo>
                  <a:pt x="0" y="0"/>
                </a:moveTo>
                <a:lnTo>
                  <a:pt x="260117" y="0"/>
                </a:lnTo>
                <a:lnTo>
                  <a:pt x="260117" y="158672"/>
                </a:lnTo>
                <a:lnTo>
                  <a:pt x="0" y="1586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028700" y="5543221"/>
            <a:ext cx="263268" cy="263268"/>
          </a:xfrm>
          <a:custGeom>
            <a:avLst/>
            <a:gdLst/>
            <a:ahLst/>
            <a:cxnLst/>
            <a:rect l="l" t="t" r="r" b="b"/>
            <a:pathLst>
              <a:path w="263268" h="263268">
                <a:moveTo>
                  <a:pt x="0" y="0"/>
                </a:moveTo>
                <a:lnTo>
                  <a:pt x="263268" y="0"/>
                </a:lnTo>
                <a:lnTo>
                  <a:pt x="263268" y="263268"/>
                </a:lnTo>
                <a:lnTo>
                  <a:pt x="0" y="2632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027302" y="6022749"/>
            <a:ext cx="276059" cy="276059"/>
          </a:xfrm>
          <a:custGeom>
            <a:avLst/>
            <a:gdLst/>
            <a:ahLst/>
            <a:cxnLst/>
            <a:rect l="l" t="t" r="r" b="b"/>
            <a:pathLst>
              <a:path w="276059" h="276059">
                <a:moveTo>
                  <a:pt x="0" y="0"/>
                </a:moveTo>
                <a:lnTo>
                  <a:pt x="276059" y="0"/>
                </a:lnTo>
                <a:lnTo>
                  <a:pt x="276059" y="276060"/>
                </a:lnTo>
                <a:lnTo>
                  <a:pt x="0" y="2760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 flipH="1">
            <a:off x="1027302" y="6496204"/>
            <a:ext cx="276059" cy="276059"/>
          </a:xfrm>
          <a:custGeom>
            <a:avLst/>
            <a:gdLst/>
            <a:ahLst/>
            <a:cxnLst/>
            <a:rect l="l" t="t" r="r" b="b"/>
            <a:pathLst>
              <a:path w="276059" h="276059">
                <a:moveTo>
                  <a:pt x="276059" y="0"/>
                </a:moveTo>
                <a:lnTo>
                  <a:pt x="0" y="0"/>
                </a:lnTo>
                <a:lnTo>
                  <a:pt x="0" y="276059"/>
                </a:lnTo>
                <a:lnTo>
                  <a:pt x="276059" y="276059"/>
                </a:lnTo>
                <a:lnTo>
                  <a:pt x="276059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1049359" y="7004420"/>
            <a:ext cx="216004" cy="216004"/>
          </a:xfrm>
          <a:custGeom>
            <a:avLst/>
            <a:gdLst/>
            <a:ahLst/>
            <a:cxnLst/>
            <a:rect l="l" t="t" r="r" b="b"/>
            <a:pathLst>
              <a:path w="216004" h="216004">
                <a:moveTo>
                  <a:pt x="0" y="0"/>
                </a:moveTo>
                <a:lnTo>
                  <a:pt x="216003" y="0"/>
                </a:lnTo>
                <a:lnTo>
                  <a:pt x="216003" y="216003"/>
                </a:lnTo>
                <a:lnTo>
                  <a:pt x="0" y="21600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1087358" y="7474291"/>
            <a:ext cx="139541" cy="230171"/>
          </a:xfrm>
          <a:custGeom>
            <a:avLst/>
            <a:gdLst/>
            <a:ahLst/>
            <a:cxnLst/>
            <a:rect l="l" t="t" r="r" b="b"/>
            <a:pathLst>
              <a:path w="139541" h="230171">
                <a:moveTo>
                  <a:pt x="0" y="0"/>
                </a:moveTo>
                <a:lnTo>
                  <a:pt x="139540" y="0"/>
                </a:lnTo>
                <a:lnTo>
                  <a:pt x="139540" y="230171"/>
                </a:lnTo>
                <a:lnTo>
                  <a:pt x="0" y="23017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1038834" y="7976498"/>
            <a:ext cx="242999" cy="184072"/>
          </a:xfrm>
          <a:custGeom>
            <a:avLst/>
            <a:gdLst/>
            <a:ahLst/>
            <a:cxnLst/>
            <a:rect l="l" t="t" r="r" b="b"/>
            <a:pathLst>
              <a:path w="242999" h="184072">
                <a:moveTo>
                  <a:pt x="0" y="0"/>
                </a:moveTo>
                <a:lnTo>
                  <a:pt x="243000" y="0"/>
                </a:lnTo>
                <a:lnTo>
                  <a:pt x="243000" y="184072"/>
                </a:lnTo>
                <a:lnTo>
                  <a:pt x="0" y="1840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40" name="TextBox 40"/>
          <p:cNvSpPr txBox="1"/>
          <p:nvPr/>
        </p:nvSpPr>
        <p:spPr>
          <a:xfrm>
            <a:off x="979109" y="2552213"/>
            <a:ext cx="10247494" cy="1283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23"/>
              </a:lnSpc>
            </a:pPr>
            <a:r>
              <a:rPr lang="en-US" sz="9723" b="1" spc="-486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Fitur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87358" y="1954063"/>
            <a:ext cx="10247494" cy="40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8"/>
              </a:lnSpc>
            </a:pPr>
            <a:r>
              <a:rPr lang="en-US" sz="2399" b="1" spc="345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LAX SCREEN - LXY53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706137" y="4579786"/>
            <a:ext cx="3728189" cy="285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4"/>
              </a:lnSpc>
            </a:pPr>
            <a:r>
              <a:rPr lang="en-US" sz="1834">
                <a:solidFill>
                  <a:srgbClr val="303030"/>
                </a:solidFill>
                <a:latin typeface="Montserrat"/>
                <a:ea typeface="Montserrat"/>
                <a:cs typeface="Montserrat"/>
                <a:sym typeface="Montserrat"/>
              </a:rPr>
              <a:t>IP 65 ( Depan &amp; Belakang )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706137" y="6489145"/>
            <a:ext cx="4972784" cy="285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4"/>
              </a:lnSpc>
            </a:pPr>
            <a:r>
              <a:rPr lang="en-US" sz="1834">
                <a:solidFill>
                  <a:srgbClr val="303030"/>
                </a:solidFill>
                <a:latin typeface="Montserrat"/>
                <a:ea typeface="Montserrat"/>
                <a:cs typeface="Montserrat"/>
                <a:sym typeface="Montserrat"/>
              </a:rPr>
              <a:t>Kontras tinggi hingga 23.000:1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706137" y="6012853"/>
            <a:ext cx="4832548" cy="285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4"/>
              </a:lnSpc>
            </a:pPr>
            <a:r>
              <a:rPr lang="en-US" sz="1834">
                <a:solidFill>
                  <a:srgbClr val="303030"/>
                </a:solidFill>
                <a:latin typeface="Montserrat"/>
                <a:ea typeface="Montserrat"/>
                <a:cs typeface="Montserrat"/>
                <a:sym typeface="Montserrat"/>
              </a:rPr>
              <a:t>High Brightness hingga 15.000 nits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706137" y="7922212"/>
            <a:ext cx="5148079" cy="285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4"/>
              </a:lnSpc>
            </a:pPr>
            <a:r>
              <a:rPr lang="en-US" sz="1834">
                <a:solidFill>
                  <a:srgbClr val="303030"/>
                </a:solidFill>
                <a:latin typeface="Montserrat"/>
                <a:ea typeface="Montserrat"/>
                <a:cs typeface="Montserrat"/>
                <a:sym typeface="Montserrat"/>
              </a:rPr>
              <a:t>Kompatibel dengan Solar Power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706137" y="5054539"/>
            <a:ext cx="3728189" cy="285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4"/>
              </a:lnSpc>
            </a:pPr>
            <a:r>
              <a:rPr lang="en-US" sz="1834">
                <a:solidFill>
                  <a:srgbClr val="303030"/>
                </a:solidFill>
                <a:latin typeface="Montserrat"/>
                <a:ea typeface="Montserrat"/>
                <a:cs typeface="Montserrat"/>
                <a:sym typeface="Montserrat"/>
              </a:rPr>
              <a:t>Outdoor 3D Visual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706137" y="6963898"/>
            <a:ext cx="3728189" cy="285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4"/>
              </a:lnSpc>
            </a:pPr>
            <a:r>
              <a:rPr lang="en-US" sz="1834">
                <a:solidFill>
                  <a:srgbClr val="303030"/>
                </a:solidFill>
                <a:latin typeface="Montserrat"/>
                <a:ea typeface="Montserrat"/>
                <a:cs typeface="Montserrat"/>
                <a:sym typeface="Montserrat"/>
              </a:rPr>
              <a:t>Refresh rate 3840Hz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706137" y="5533696"/>
            <a:ext cx="3728189" cy="285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4"/>
              </a:lnSpc>
            </a:pPr>
            <a:r>
              <a:rPr lang="en-US" sz="1834">
                <a:solidFill>
                  <a:srgbClr val="303030"/>
                </a:solidFill>
                <a:latin typeface="Montserrat"/>
                <a:ea typeface="Montserrat"/>
                <a:cs typeface="Montserrat"/>
                <a:sym typeface="Montserrat"/>
              </a:rPr>
              <a:t>Front &amp; Rear Maintenance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06137" y="7443055"/>
            <a:ext cx="5945672" cy="285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4"/>
              </a:lnSpc>
            </a:pPr>
            <a:r>
              <a:rPr lang="en-US" sz="1834">
                <a:solidFill>
                  <a:srgbClr val="303030"/>
                </a:solidFill>
                <a:latin typeface="Montserrat"/>
                <a:ea typeface="Montserrat"/>
                <a:cs typeface="Montserrat"/>
                <a:sym typeface="Montserrat"/>
              </a:rPr>
              <a:t>Efisiensi daya tinggi hanya 300W @ 10000 nits</a:t>
            </a:r>
          </a:p>
        </p:txBody>
      </p:sp>
      <p:sp>
        <p:nvSpPr>
          <p:cNvPr id="50" name="Freeform 50"/>
          <p:cNvSpPr/>
          <p:nvPr/>
        </p:nvSpPr>
        <p:spPr>
          <a:xfrm>
            <a:off x="1028700" y="606111"/>
            <a:ext cx="950286" cy="650550"/>
          </a:xfrm>
          <a:custGeom>
            <a:avLst/>
            <a:gdLst/>
            <a:ahLst/>
            <a:cxnLst/>
            <a:rect l="l" t="t" r="r" b="b"/>
            <a:pathLst>
              <a:path w="950286" h="650550">
                <a:moveTo>
                  <a:pt x="0" y="0"/>
                </a:moveTo>
                <a:lnTo>
                  <a:pt x="950286" y="0"/>
                </a:lnTo>
                <a:lnTo>
                  <a:pt x="950286" y="650550"/>
                </a:lnTo>
                <a:lnTo>
                  <a:pt x="0" y="65055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51" name="Freeform 51"/>
          <p:cNvSpPr/>
          <p:nvPr/>
        </p:nvSpPr>
        <p:spPr>
          <a:xfrm>
            <a:off x="16624066" y="720730"/>
            <a:ext cx="744858" cy="615940"/>
          </a:xfrm>
          <a:custGeom>
            <a:avLst/>
            <a:gdLst/>
            <a:ahLst/>
            <a:cxnLst/>
            <a:rect l="l" t="t" r="r" b="b"/>
            <a:pathLst>
              <a:path w="744858" h="615940">
                <a:moveTo>
                  <a:pt x="0" y="0"/>
                </a:moveTo>
                <a:lnTo>
                  <a:pt x="744858" y="0"/>
                </a:lnTo>
                <a:lnTo>
                  <a:pt x="744858" y="615940"/>
                </a:lnTo>
                <a:lnTo>
                  <a:pt x="0" y="61594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606111"/>
            <a:ext cx="950286" cy="650550"/>
          </a:xfrm>
          <a:custGeom>
            <a:avLst/>
            <a:gdLst/>
            <a:ahLst/>
            <a:cxnLst/>
            <a:rect l="l" t="t" r="r" b="b"/>
            <a:pathLst>
              <a:path w="950286" h="650550">
                <a:moveTo>
                  <a:pt x="0" y="0"/>
                </a:moveTo>
                <a:lnTo>
                  <a:pt x="950286" y="0"/>
                </a:lnTo>
                <a:lnTo>
                  <a:pt x="950286" y="650550"/>
                </a:lnTo>
                <a:lnTo>
                  <a:pt x="0" y="650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91011" y="0"/>
            <a:ext cx="10196989" cy="10287000"/>
          </a:xfrm>
          <a:custGeom>
            <a:avLst/>
            <a:gdLst/>
            <a:ahLst/>
            <a:cxnLst/>
            <a:rect l="l" t="t" r="r" b="b"/>
            <a:pathLst>
              <a:path w="10196989" h="10287000">
                <a:moveTo>
                  <a:pt x="0" y="0"/>
                </a:moveTo>
                <a:lnTo>
                  <a:pt x="10196989" y="0"/>
                </a:lnTo>
                <a:lnTo>
                  <a:pt x="101969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624066" y="720730"/>
            <a:ext cx="744858" cy="615940"/>
          </a:xfrm>
          <a:custGeom>
            <a:avLst/>
            <a:gdLst/>
            <a:ahLst/>
            <a:cxnLst/>
            <a:rect l="l" t="t" r="r" b="b"/>
            <a:pathLst>
              <a:path w="744858" h="615940">
                <a:moveTo>
                  <a:pt x="0" y="0"/>
                </a:moveTo>
                <a:lnTo>
                  <a:pt x="744858" y="0"/>
                </a:lnTo>
                <a:lnTo>
                  <a:pt x="744858" y="615940"/>
                </a:lnTo>
                <a:lnTo>
                  <a:pt x="0" y="6159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2633401"/>
            <a:ext cx="6477109" cy="2510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23"/>
              </a:lnSpc>
            </a:pPr>
            <a:r>
              <a:rPr lang="en-US" sz="9723" b="1" spc="-486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Kualitas Tampilan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87358" y="2037116"/>
            <a:ext cx="10247494" cy="40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8"/>
              </a:lnSpc>
            </a:pPr>
            <a:r>
              <a:rPr lang="en-US" sz="2399" spc="345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FITUR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867400"/>
            <a:ext cx="5407002" cy="2424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6077" lvl="1" indent="-198038" algn="l">
              <a:lnSpc>
                <a:spcPts val="3283"/>
              </a:lnSpc>
              <a:buFont typeface="Arial"/>
              <a:buChar char="•"/>
            </a:pPr>
            <a:r>
              <a:rPr lang="en-US" sz="1834">
                <a:solidFill>
                  <a:srgbClr val="303030"/>
                </a:solidFill>
                <a:latin typeface="Montserrat"/>
                <a:ea typeface="Montserrat"/>
                <a:cs typeface="Montserrat"/>
                <a:sym typeface="Montserrat"/>
              </a:rPr>
              <a:t>Teknologi LED SMD1921 / SMD2727</a:t>
            </a:r>
          </a:p>
          <a:p>
            <a:pPr marL="396077" lvl="1" indent="-198038" algn="l">
              <a:lnSpc>
                <a:spcPts val="3283"/>
              </a:lnSpc>
              <a:buFont typeface="Arial"/>
              <a:buChar char="•"/>
            </a:pPr>
            <a:r>
              <a:rPr lang="en-US" sz="1834">
                <a:solidFill>
                  <a:srgbClr val="303030"/>
                </a:solidFill>
                <a:latin typeface="Montserrat"/>
                <a:ea typeface="Montserrat"/>
                <a:cs typeface="Montserrat"/>
                <a:sym typeface="Montserrat"/>
              </a:rPr>
              <a:t>16+4 Bit Processing untuk gradasi warna sempurna</a:t>
            </a:r>
          </a:p>
          <a:p>
            <a:pPr marL="396077" lvl="1" indent="-198038" algn="l">
              <a:lnSpc>
                <a:spcPts val="3283"/>
              </a:lnSpc>
              <a:buFont typeface="Arial"/>
              <a:buChar char="•"/>
            </a:pPr>
            <a:r>
              <a:rPr lang="en-US" sz="1834">
                <a:solidFill>
                  <a:srgbClr val="303030"/>
                </a:solidFill>
                <a:latin typeface="Montserrat"/>
                <a:ea typeface="Montserrat"/>
                <a:cs typeface="Montserrat"/>
                <a:sym typeface="Montserrat"/>
              </a:rPr>
              <a:t>Lensa LED untuk kecerahan maksimal</a:t>
            </a:r>
          </a:p>
          <a:p>
            <a:pPr marL="396077" lvl="1" indent="-198038" algn="l">
              <a:lnSpc>
                <a:spcPts val="3283"/>
              </a:lnSpc>
              <a:buFont typeface="Arial"/>
              <a:buChar char="•"/>
            </a:pPr>
            <a:r>
              <a:rPr lang="en-US" sz="1834">
                <a:solidFill>
                  <a:srgbClr val="303030"/>
                </a:solidFill>
                <a:latin typeface="Montserrat"/>
                <a:ea typeface="Montserrat"/>
                <a:cs typeface="Montserrat"/>
                <a:sym typeface="Montserrat"/>
              </a:rPr>
              <a:t>Desain mask khusus untuk mengurangi polusi cahaya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3426335"/>
            <a:ext cx="18288000" cy="1920240"/>
          </a:xfrm>
          <a:custGeom>
            <a:avLst/>
            <a:gdLst/>
            <a:ahLst/>
            <a:cxnLst/>
            <a:rect l="l" t="t" r="r" b="b"/>
            <a:pathLst>
              <a:path w="18288000" h="1920240">
                <a:moveTo>
                  <a:pt x="18288000" y="1920240"/>
                </a:moveTo>
                <a:lnTo>
                  <a:pt x="0" y="192024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92024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4512" y="4386455"/>
            <a:ext cx="18322512" cy="6018467"/>
          </a:xfrm>
          <a:custGeom>
            <a:avLst/>
            <a:gdLst/>
            <a:ahLst/>
            <a:cxnLst/>
            <a:rect l="l" t="t" r="r" b="b"/>
            <a:pathLst>
              <a:path w="18322512" h="6018467">
                <a:moveTo>
                  <a:pt x="0" y="0"/>
                </a:moveTo>
                <a:lnTo>
                  <a:pt x="18322512" y="0"/>
                </a:lnTo>
                <a:lnTo>
                  <a:pt x="18322512" y="6018468"/>
                </a:lnTo>
                <a:lnTo>
                  <a:pt x="0" y="60184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41223" y="1725720"/>
            <a:ext cx="6065258" cy="1968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6"/>
              </a:lnSpc>
            </a:pPr>
            <a:r>
              <a:rPr lang="en-US" sz="7566" b="1" spc="-378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Fleksibilitas Desain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726441" y="1975096"/>
            <a:ext cx="8642483" cy="1231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8919" lvl="1" indent="-204459" algn="l">
              <a:lnSpc>
                <a:spcPts val="3390"/>
              </a:lnSpc>
              <a:buFont typeface="Arial"/>
              <a:buChar char="•"/>
            </a:pPr>
            <a:r>
              <a:rPr lang="en-US" sz="1894">
                <a:solidFill>
                  <a:srgbClr val="303030"/>
                </a:solidFill>
                <a:latin typeface="Montserrat"/>
                <a:ea typeface="Montserrat"/>
                <a:cs typeface="Montserrat"/>
                <a:sym typeface="Montserrat"/>
              </a:rPr>
              <a:t>Mendukung desain lengkung (Curve Cabinet)</a:t>
            </a:r>
          </a:p>
          <a:p>
            <a:pPr marL="408919" lvl="1" indent="-204459" algn="l">
              <a:lnSpc>
                <a:spcPts val="3390"/>
              </a:lnSpc>
              <a:buFont typeface="Arial"/>
              <a:buChar char="•"/>
            </a:pPr>
            <a:r>
              <a:rPr lang="en-US" sz="1894">
                <a:solidFill>
                  <a:srgbClr val="303030"/>
                </a:solidFill>
                <a:latin typeface="Montserrat"/>
                <a:ea typeface="Montserrat"/>
                <a:cs typeface="Montserrat"/>
                <a:sym typeface="Montserrat"/>
              </a:rPr>
              <a:t>Solusi splicing tanpa celah</a:t>
            </a:r>
          </a:p>
          <a:p>
            <a:pPr marL="408919" lvl="1" indent="-204459" algn="l">
              <a:lnSpc>
                <a:spcPts val="3390"/>
              </a:lnSpc>
              <a:buFont typeface="Arial"/>
              <a:buChar char="•"/>
            </a:pPr>
            <a:r>
              <a:rPr lang="en-US" sz="1894">
                <a:solidFill>
                  <a:srgbClr val="303030"/>
                </a:solidFill>
                <a:latin typeface="Montserrat"/>
                <a:ea typeface="Montserrat"/>
                <a:cs typeface="Montserrat"/>
                <a:sym typeface="Montserrat"/>
              </a:rPr>
              <a:t>Sangat cocok untuk instalasi kreatif &amp; Visualisasi 3D</a:t>
            </a:r>
          </a:p>
        </p:txBody>
      </p:sp>
      <p:sp>
        <p:nvSpPr>
          <p:cNvPr id="6" name="Freeform 6"/>
          <p:cNvSpPr/>
          <p:nvPr/>
        </p:nvSpPr>
        <p:spPr>
          <a:xfrm>
            <a:off x="1028700" y="606111"/>
            <a:ext cx="617294" cy="422589"/>
          </a:xfrm>
          <a:custGeom>
            <a:avLst/>
            <a:gdLst/>
            <a:ahLst/>
            <a:cxnLst/>
            <a:rect l="l" t="t" r="r" b="b"/>
            <a:pathLst>
              <a:path w="617294" h="422589">
                <a:moveTo>
                  <a:pt x="0" y="0"/>
                </a:moveTo>
                <a:lnTo>
                  <a:pt x="617294" y="0"/>
                </a:lnTo>
                <a:lnTo>
                  <a:pt x="617294" y="422589"/>
                </a:lnTo>
                <a:lnTo>
                  <a:pt x="0" y="4225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762213" y="617647"/>
            <a:ext cx="497087" cy="411053"/>
          </a:xfrm>
          <a:custGeom>
            <a:avLst/>
            <a:gdLst/>
            <a:ahLst/>
            <a:cxnLst/>
            <a:rect l="l" t="t" r="r" b="b"/>
            <a:pathLst>
              <a:path w="497087" h="411053">
                <a:moveTo>
                  <a:pt x="0" y="0"/>
                </a:moveTo>
                <a:lnTo>
                  <a:pt x="497087" y="0"/>
                </a:lnTo>
                <a:lnTo>
                  <a:pt x="497087" y="411053"/>
                </a:lnTo>
                <a:lnTo>
                  <a:pt x="0" y="4110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4531871"/>
            <a:ext cx="8896673" cy="4971833"/>
          </a:xfrm>
          <a:custGeom>
            <a:avLst/>
            <a:gdLst/>
            <a:ahLst/>
            <a:cxnLst/>
            <a:rect l="l" t="t" r="r" b="b"/>
            <a:pathLst>
              <a:path w="8896673" h="4971833">
                <a:moveTo>
                  <a:pt x="0" y="0"/>
                </a:moveTo>
                <a:lnTo>
                  <a:pt x="8896673" y="0"/>
                </a:lnTo>
                <a:lnTo>
                  <a:pt x="8896673" y="4971833"/>
                </a:lnTo>
                <a:lnTo>
                  <a:pt x="0" y="49718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97006" y="0"/>
            <a:ext cx="18496592" cy="4062924"/>
            <a:chOff x="0" y="0"/>
            <a:chExt cx="4871531" cy="10700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71531" cy="1070071"/>
            </a:xfrm>
            <a:custGeom>
              <a:avLst/>
              <a:gdLst/>
              <a:ahLst/>
              <a:cxnLst/>
              <a:rect l="l" t="t" r="r" b="b"/>
              <a:pathLst>
                <a:path w="4871531" h="1070071">
                  <a:moveTo>
                    <a:pt x="0" y="0"/>
                  </a:moveTo>
                  <a:lnTo>
                    <a:pt x="4871531" y="0"/>
                  </a:lnTo>
                  <a:lnTo>
                    <a:pt x="4871531" y="1070071"/>
                  </a:lnTo>
                  <a:lnTo>
                    <a:pt x="0" y="1070071"/>
                  </a:lnTo>
                  <a:close/>
                </a:path>
              </a:pathLst>
            </a:custGeom>
            <a:solidFill>
              <a:srgbClr val="005AAB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4871531" cy="10795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74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18288000" cy="4062924"/>
          </a:xfrm>
          <a:custGeom>
            <a:avLst/>
            <a:gdLst/>
            <a:ahLst/>
            <a:cxnLst/>
            <a:rect l="l" t="t" r="r" b="b"/>
            <a:pathLst>
              <a:path w="18288000" h="4062924">
                <a:moveTo>
                  <a:pt x="0" y="0"/>
                </a:moveTo>
                <a:lnTo>
                  <a:pt x="18288000" y="0"/>
                </a:lnTo>
                <a:lnTo>
                  <a:pt x="18288000" y="4062924"/>
                </a:lnTo>
                <a:lnTo>
                  <a:pt x="0" y="40629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</a:blip>
            <a:stretch>
              <a:fillRect l="-338" t="-54248" r="-758" b="-14950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416082" y="4995392"/>
            <a:ext cx="2732534" cy="811421"/>
          </a:xfrm>
          <a:custGeom>
            <a:avLst/>
            <a:gdLst/>
            <a:ahLst/>
            <a:cxnLst/>
            <a:rect l="l" t="t" r="r" b="b"/>
            <a:pathLst>
              <a:path w="2732534" h="811421">
                <a:moveTo>
                  <a:pt x="0" y="0"/>
                </a:moveTo>
                <a:lnTo>
                  <a:pt x="2732534" y="0"/>
                </a:lnTo>
                <a:lnTo>
                  <a:pt x="2732534" y="811422"/>
                </a:lnTo>
                <a:lnTo>
                  <a:pt x="0" y="8114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240611" y="4995392"/>
            <a:ext cx="2732534" cy="811421"/>
          </a:xfrm>
          <a:custGeom>
            <a:avLst/>
            <a:gdLst/>
            <a:ahLst/>
            <a:cxnLst/>
            <a:rect l="l" t="t" r="r" b="b"/>
            <a:pathLst>
              <a:path w="2732534" h="811421">
                <a:moveTo>
                  <a:pt x="0" y="0"/>
                </a:moveTo>
                <a:lnTo>
                  <a:pt x="2732534" y="0"/>
                </a:lnTo>
                <a:lnTo>
                  <a:pt x="2732534" y="811422"/>
                </a:lnTo>
                <a:lnTo>
                  <a:pt x="0" y="8114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28700" y="606111"/>
            <a:ext cx="617294" cy="422589"/>
          </a:xfrm>
          <a:custGeom>
            <a:avLst/>
            <a:gdLst/>
            <a:ahLst/>
            <a:cxnLst/>
            <a:rect l="l" t="t" r="r" b="b"/>
            <a:pathLst>
              <a:path w="617294" h="422589">
                <a:moveTo>
                  <a:pt x="0" y="0"/>
                </a:moveTo>
                <a:lnTo>
                  <a:pt x="617294" y="0"/>
                </a:lnTo>
                <a:lnTo>
                  <a:pt x="617294" y="422589"/>
                </a:lnTo>
                <a:lnTo>
                  <a:pt x="0" y="4225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762213" y="617647"/>
            <a:ext cx="497087" cy="411053"/>
          </a:xfrm>
          <a:custGeom>
            <a:avLst/>
            <a:gdLst/>
            <a:ahLst/>
            <a:cxnLst/>
            <a:rect l="l" t="t" r="r" b="b"/>
            <a:pathLst>
              <a:path w="497087" h="411053">
                <a:moveTo>
                  <a:pt x="0" y="0"/>
                </a:moveTo>
                <a:lnTo>
                  <a:pt x="497087" y="0"/>
                </a:lnTo>
                <a:lnTo>
                  <a:pt x="497087" y="411053"/>
                </a:lnTo>
                <a:lnTo>
                  <a:pt x="0" y="4110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TextBox 11"/>
          <p:cNvSpPr txBox="1"/>
          <p:nvPr/>
        </p:nvSpPr>
        <p:spPr>
          <a:xfrm>
            <a:off x="3993118" y="1865547"/>
            <a:ext cx="10247494" cy="1285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23"/>
              </a:lnSpc>
            </a:pPr>
            <a:r>
              <a:rPr lang="en-US" sz="9723" b="1" spc="-486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Efisiensi Energi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56872" y="1448342"/>
            <a:ext cx="10247494" cy="40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8"/>
              </a:lnSpc>
            </a:pPr>
            <a:r>
              <a:rPr lang="en-US" sz="2399" spc="345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LAX SCREEN - LXY53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49457" y="6151529"/>
            <a:ext cx="970510" cy="322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7"/>
              </a:lnSpc>
            </a:pPr>
            <a:r>
              <a:rPr lang="en-US" sz="1962" i="1" spc="45">
                <a:solidFill>
                  <a:srgbClr val="FFFFFF"/>
                </a:solidFill>
                <a:latin typeface="IBM Plex Sans Italics"/>
                <a:ea typeface="IBM Plex Sans Italics"/>
                <a:cs typeface="IBM Plex Sans Italics"/>
                <a:sym typeface="IBM Plex Sans Italics"/>
              </a:rPr>
              <a:t>Y series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36489" y="7866378"/>
            <a:ext cx="3107080" cy="322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7"/>
              </a:lnSpc>
            </a:pPr>
            <a:r>
              <a:rPr lang="en-US" sz="1962" i="1" spc="45">
                <a:solidFill>
                  <a:srgbClr val="FFFFFF"/>
                </a:solidFill>
                <a:latin typeface="IBM Plex Sans Italics"/>
                <a:ea typeface="IBM Plex Sans Italics"/>
                <a:cs typeface="IBM Plex Sans Italics"/>
                <a:sym typeface="IBM Plex Sans Italics"/>
              </a:rPr>
              <a:t>Ordinary outdoor product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258783" y="6198115"/>
            <a:ext cx="2642154" cy="311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7"/>
              </a:lnSpc>
            </a:pPr>
            <a:r>
              <a:rPr lang="en-US" sz="1962" b="1" i="1" spc="45">
                <a:solidFill>
                  <a:srgbClr val="005AAB"/>
                </a:solidFill>
                <a:latin typeface="IBM Plex Sans Bold Italics"/>
                <a:ea typeface="IBM Plex Sans Bold Italics"/>
                <a:cs typeface="IBM Plex Sans Bold Italics"/>
                <a:sym typeface="IBM Plex Sans Bold Italics"/>
              </a:rPr>
              <a:t>60% less energy used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129927" y="6774805"/>
            <a:ext cx="6129373" cy="2429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6077" lvl="1" indent="-198038" algn="l">
              <a:lnSpc>
                <a:spcPts val="3247"/>
              </a:lnSpc>
              <a:buFont typeface="Arial"/>
              <a:buChar char="•"/>
            </a:pPr>
            <a:r>
              <a:rPr lang="en-US" sz="183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Konsumsi energi 60% lebih rendah dibanding produk outdoor biasa</a:t>
            </a:r>
          </a:p>
          <a:p>
            <a:pPr marL="396077" lvl="1" indent="-198038" algn="l">
              <a:lnSpc>
                <a:spcPts val="3247"/>
              </a:lnSpc>
              <a:buFont typeface="Arial"/>
              <a:buChar char="•"/>
            </a:pPr>
            <a:r>
              <a:rPr lang="en-US" sz="183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Power supply CVTE + 2.8V &amp; 3.5V</a:t>
            </a:r>
          </a:p>
          <a:p>
            <a:pPr marL="396077" lvl="1" indent="-198038" algn="l">
              <a:lnSpc>
                <a:spcPts val="3247"/>
              </a:lnSpc>
              <a:buFont typeface="Arial"/>
              <a:buChar char="•"/>
            </a:pPr>
            <a:r>
              <a:rPr lang="en-US" sz="183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Teknologi bebas timbal (RoHS Compliant)</a:t>
            </a:r>
          </a:p>
          <a:p>
            <a:pPr marL="396077" lvl="1" indent="-198038" algn="l">
              <a:lnSpc>
                <a:spcPts val="3247"/>
              </a:lnSpc>
              <a:buFont typeface="Arial"/>
              <a:buChar char="•"/>
            </a:pPr>
            <a:r>
              <a:rPr lang="en-US" sz="183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Power Factor ≥ 0.95</a:t>
            </a:r>
          </a:p>
          <a:p>
            <a:pPr marL="396077" lvl="1" indent="-198038" algn="l">
              <a:lnSpc>
                <a:spcPts val="3247"/>
              </a:lnSpc>
              <a:buFont typeface="Arial"/>
              <a:buChar char="•"/>
            </a:pPr>
            <a:r>
              <a:rPr lang="en-US" sz="183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Dukungan Solar Power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711598"/>
            <a:ext cx="12717940" cy="6575402"/>
          </a:xfrm>
          <a:custGeom>
            <a:avLst/>
            <a:gdLst/>
            <a:ahLst/>
            <a:cxnLst/>
            <a:rect l="l" t="t" r="r" b="b"/>
            <a:pathLst>
              <a:path w="12717940" h="6575402">
                <a:moveTo>
                  <a:pt x="0" y="0"/>
                </a:moveTo>
                <a:lnTo>
                  <a:pt x="12717940" y="0"/>
                </a:lnTo>
                <a:lnTo>
                  <a:pt x="12717940" y="6575402"/>
                </a:lnTo>
                <a:lnTo>
                  <a:pt x="0" y="65754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5229" t="-17127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717940" y="0"/>
            <a:ext cx="5570060" cy="10287000"/>
            <a:chOff x="0" y="0"/>
            <a:chExt cx="1467012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67012" cy="2709333"/>
            </a:xfrm>
            <a:custGeom>
              <a:avLst/>
              <a:gdLst/>
              <a:ahLst/>
              <a:cxnLst/>
              <a:rect l="l" t="t" r="r" b="b"/>
              <a:pathLst>
                <a:path w="1467012" h="2709333">
                  <a:moveTo>
                    <a:pt x="0" y="0"/>
                  </a:moveTo>
                  <a:lnTo>
                    <a:pt x="1467012" y="0"/>
                  </a:lnTo>
                  <a:lnTo>
                    <a:pt x="146701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5AAB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1467012" cy="26807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08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2717940" y="0"/>
            <a:ext cx="5570060" cy="10287000"/>
          </a:xfrm>
          <a:custGeom>
            <a:avLst/>
            <a:gdLst/>
            <a:ahLst/>
            <a:cxnLst/>
            <a:rect l="l" t="t" r="r" b="b"/>
            <a:pathLst>
              <a:path w="5570060" h="10287000">
                <a:moveTo>
                  <a:pt x="0" y="0"/>
                </a:moveTo>
                <a:lnTo>
                  <a:pt x="5570060" y="0"/>
                </a:lnTo>
                <a:lnTo>
                  <a:pt x="557006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6000"/>
            </a:blip>
            <a:stretch>
              <a:fillRect l="-88339" r="-88339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8700" y="606111"/>
            <a:ext cx="617294" cy="422589"/>
          </a:xfrm>
          <a:custGeom>
            <a:avLst/>
            <a:gdLst/>
            <a:ahLst/>
            <a:cxnLst/>
            <a:rect l="l" t="t" r="r" b="b"/>
            <a:pathLst>
              <a:path w="617294" h="422589">
                <a:moveTo>
                  <a:pt x="0" y="0"/>
                </a:moveTo>
                <a:lnTo>
                  <a:pt x="617294" y="0"/>
                </a:lnTo>
                <a:lnTo>
                  <a:pt x="617294" y="422589"/>
                </a:lnTo>
                <a:lnTo>
                  <a:pt x="0" y="4225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762213" y="617647"/>
            <a:ext cx="497087" cy="411053"/>
          </a:xfrm>
          <a:custGeom>
            <a:avLst/>
            <a:gdLst/>
            <a:ahLst/>
            <a:cxnLst/>
            <a:rect l="l" t="t" r="r" b="b"/>
            <a:pathLst>
              <a:path w="497087" h="411053">
                <a:moveTo>
                  <a:pt x="0" y="0"/>
                </a:moveTo>
                <a:lnTo>
                  <a:pt x="497087" y="0"/>
                </a:lnTo>
                <a:lnTo>
                  <a:pt x="497087" y="411053"/>
                </a:lnTo>
                <a:lnTo>
                  <a:pt x="0" y="4110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4793144" y="1320756"/>
            <a:ext cx="1344725" cy="1064014"/>
          </a:xfrm>
          <a:custGeom>
            <a:avLst/>
            <a:gdLst/>
            <a:ahLst/>
            <a:cxnLst/>
            <a:rect l="l" t="t" r="r" b="b"/>
            <a:pathLst>
              <a:path w="1344725" h="1064014">
                <a:moveTo>
                  <a:pt x="0" y="0"/>
                </a:moveTo>
                <a:lnTo>
                  <a:pt x="1344725" y="0"/>
                </a:lnTo>
                <a:lnTo>
                  <a:pt x="1344725" y="1064014"/>
                </a:lnTo>
                <a:lnTo>
                  <a:pt x="0" y="10640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793144" y="3213340"/>
            <a:ext cx="1419652" cy="1419652"/>
          </a:xfrm>
          <a:custGeom>
            <a:avLst/>
            <a:gdLst/>
            <a:ahLst/>
            <a:cxnLst/>
            <a:rect l="l" t="t" r="r" b="b"/>
            <a:pathLst>
              <a:path w="1419652" h="1419652">
                <a:moveTo>
                  <a:pt x="0" y="0"/>
                </a:moveTo>
                <a:lnTo>
                  <a:pt x="1419652" y="0"/>
                </a:lnTo>
                <a:lnTo>
                  <a:pt x="1419652" y="1419652"/>
                </a:lnTo>
                <a:lnTo>
                  <a:pt x="0" y="141965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4622324" y="5461667"/>
            <a:ext cx="1686365" cy="1686365"/>
          </a:xfrm>
          <a:custGeom>
            <a:avLst/>
            <a:gdLst/>
            <a:ahLst/>
            <a:cxnLst/>
            <a:rect l="l" t="t" r="r" b="b"/>
            <a:pathLst>
              <a:path w="1686365" h="1686365">
                <a:moveTo>
                  <a:pt x="0" y="0"/>
                </a:moveTo>
                <a:lnTo>
                  <a:pt x="1686365" y="0"/>
                </a:lnTo>
                <a:lnTo>
                  <a:pt x="1686365" y="1686365"/>
                </a:lnTo>
                <a:lnTo>
                  <a:pt x="0" y="168636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>
            <a:off x="14585761" y="7976707"/>
            <a:ext cx="1834419" cy="1834419"/>
          </a:xfrm>
          <a:custGeom>
            <a:avLst/>
            <a:gdLst/>
            <a:ahLst/>
            <a:cxnLst/>
            <a:rect l="l" t="t" r="r" b="b"/>
            <a:pathLst>
              <a:path w="1834419" h="1834419">
                <a:moveTo>
                  <a:pt x="0" y="0"/>
                </a:moveTo>
                <a:lnTo>
                  <a:pt x="1834418" y="0"/>
                </a:lnTo>
                <a:lnTo>
                  <a:pt x="1834418" y="1834419"/>
                </a:lnTo>
                <a:lnTo>
                  <a:pt x="0" y="183441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TextBox 13"/>
          <p:cNvSpPr txBox="1"/>
          <p:nvPr/>
        </p:nvSpPr>
        <p:spPr>
          <a:xfrm>
            <a:off x="1632941" y="1759999"/>
            <a:ext cx="9452058" cy="1963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6"/>
              </a:lnSpc>
            </a:pPr>
            <a:r>
              <a:rPr lang="en-US" sz="7566" b="1" spc="-378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Tahan Cuaca &amp; Mudah Dirawat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05439" y="4425718"/>
            <a:ext cx="5307062" cy="1143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6077" lvl="1" indent="-198038" algn="l">
              <a:lnSpc>
                <a:spcPts val="2274"/>
              </a:lnSpc>
              <a:buFont typeface="Arial"/>
              <a:buChar char="•"/>
            </a:pPr>
            <a:r>
              <a:rPr lang="en-US" sz="183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Tahan Cuaca &amp; Mudah Dirawat</a:t>
            </a:r>
          </a:p>
          <a:p>
            <a:pPr marL="396077" lvl="1" indent="-198038" algn="l">
              <a:lnSpc>
                <a:spcPts val="2274"/>
              </a:lnSpc>
              <a:buFont typeface="Arial"/>
              <a:buChar char="•"/>
            </a:pPr>
            <a:r>
              <a:rPr lang="en-US" sz="183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Kabinet fully-enclosed dengan rating IP65</a:t>
            </a:r>
          </a:p>
          <a:p>
            <a:pPr marL="396077" lvl="1" indent="-198038" algn="l">
              <a:lnSpc>
                <a:spcPts val="2274"/>
              </a:lnSpc>
              <a:buFont typeface="Arial"/>
              <a:buChar char="•"/>
            </a:pPr>
            <a:r>
              <a:rPr lang="en-US" sz="183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Pemeliharaan dari depan &amp; belakang</a:t>
            </a:r>
          </a:p>
          <a:p>
            <a:pPr marL="396077" lvl="1" indent="-198038" algn="l">
              <a:lnSpc>
                <a:spcPts val="2274"/>
              </a:lnSpc>
              <a:buFont typeface="Arial"/>
              <a:buChar char="•"/>
            </a:pPr>
            <a:r>
              <a:rPr lang="en-US" sz="183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Sistem Pendingin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46029" y="1107151"/>
            <a:ext cx="12044197" cy="8151149"/>
            <a:chOff x="0" y="0"/>
            <a:chExt cx="16058929" cy="10868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979053" cy="10868199"/>
            </a:xfrm>
            <a:custGeom>
              <a:avLst/>
              <a:gdLst/>
              <a:ahLst/>
              <a:cxnLst/>
              <a:rect l="l" t="t" r="r" b="b"/>
              <a:pathLst>
                <a:path w="15979053" h="10868199">
                  <a:moveTo>
                    <a:pt x="0" y="0"/>
                  </a:moveTo>
                  <a:lnTo>
                    <a:pt x="15979053" y="0"/>
                  </a:lnTo>
                  <a:lnTo>
                    <a:pt x="15979053" y="10868199"/>
                  </a:lnTo>
                  <a:lnTo>
                    <a:pt x="0" y="108681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4345487" y="1306592"/>
              <a:ext cx="1197565" cy="2717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04"/>
                </a:lnSpc>
              </a:pPr>
              <a:r>
                <a:rPr lang="en-US" sz="1217" b="1" spc="84">
                  <a:solidFill>
                    <a:srgbClr val="231F2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DLXY5340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9128961" y="1323349"/>
              <a:ext cx="1393968" cy="2717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04"/>
                </a:lnSpc>
              </a:pPr>
              <a:r>
                <a:rPr lang="en-US" sz="1217" b="1" spc="84">
                  <a:solidFill>
                    <a:srgbClr val="231F2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DLXY53A0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09712" y="6184085"/>
              <a:ext cx="1957192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5500/6500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4536917" y="6870907"/>
              <a:ext cx="827780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520/173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441253" y="1753731"/>
              <a:ext cx="1023594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SMD1921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879807" y="2307547"/>
              <a:ext cx="128926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463730" y="2861364"/>
              <a:ext cx="977325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240×240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230938" y="3415181"/>
              <a:ext cx="1451996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960×960×68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462484" y="3969021"/>
              <a:ext cx="979863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480×320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725389" y="4522838"/>
              <a:ext cx="443448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20.5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536509" y="5076655"/>
              <a:ext cx="828414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10000:1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911179" y="6972866"/>
              <a:ext cx="828641" cy="268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0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570/190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16965" y="1750015"/>
              <a:ext cx="1021169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SMD2727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098405" y="2303832"/>
              <a:ext cx="446711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6.67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835930" y="2857648"/>
              <a:ext cx="982152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144×144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605607" y="3411465"/>
              <a:ext cx="1451996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960×960×68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837154" y="3965305"/>
              <a:ext cx="979863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480×320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100059" y="4519122"/>
              <a:ext cx="443448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20.5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475933" y="5072939"/>
              <a:ext cx="1716035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15000:1/23000:1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780724" y="7568038"/>
              <a:ext cx="2123728" cy="1389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140°/ H,120°/ V Aluminum Front &amp; Rear Access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224013" y="9193213"/>
              <a:ext cx="1219498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AC100- 240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321331" y="1750422"/>
              <a:ext cx="1021169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SMD2727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696170" y="2304239"/>
              <a:ext cx="256153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10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465869" y="2858056"/>
              <a:ext cx="725998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96×96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109770" y="3411873"/>
              <a:ext cx="1451996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960×960×68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341316" y="3965713"/>
              <a:ext cx="979863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480×320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604222" y="4519530"/>
              <a:ext cx="443448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20.5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980073" y="5073347"/>
              <a:ext cx="1716035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15000:1/23000:1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620484" y="6197411"/>
              <a:ext cx="3511306" cy="3658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6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8000/10000/12500/15000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569600" y="5677080"/>
              <a:ext cx="1334852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3840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415341" y="6831322"/>
              <a:ext cx="828641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570/190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627502" y="10058081"/>
              <a:ext cx="4475648" cy="268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04"/>
                </a:lnSpc>
              </a:pPr>
              <a:r>
                <a:rPr lang="en-US" sz="1217" spc="2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-30~+60C/10%~ 90%RH No Condensation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1850350" y="6966477"/>
              <a:ext cx="2001100" cy="268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0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680/227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1756952" y="1749607"/>
              <a:ext cx="1021169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SMD2727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2038392" y="2303424"/>
              <a:ext cx="446711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6.67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1775917" y="2857241"/>
              <a:ext cx="982152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144×144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1484779" y="3411058"/>
              <a:ext cx="1575870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400×960×150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1841060" y="3964874"/>
              <a:ext cx="849237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40×320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2131790" y="4518714"/>
              <a:ext cx="256153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15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1851166" y="5072531"/>
              <a:ext cx="828414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15000:1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4217021" y="6954332"/>
              <a:ext cx="1496924" cy="268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0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680/227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4123601" y="1749607"/>
              <a:ext cx="1021169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SMD2727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4498462" y="2303424"/>
              <a:ext cx="256153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10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4268569" y="2857241"/>
              <a:ext cx="725160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40×96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3851451" y="3411080"/>
              <a:ext cx="1575870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400×960×150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4207732" y="3964897"/>
              <a:ext cx="849237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40×320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4498462" y="4518714"/>
              <a:ext cx="256153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15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4217837" y="5072531"/>
              <a:ext cx="828414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18">
                  <a:solidFill>
                    <a:srgbClr val="58585A"/>
                  </a:solidFill>
                  <a:latin typeface="Poppins"/>
                  <a:ea typeface="Poppins"/>
                  <a:cs typeface="Poppins"/>
                  <a:sym typeface="Poppins"/>
                </a:rPr>
                <a:t>15000:1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6475933" y="1313099"/>
              <a:ext cx="1645099" cy="256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65"/>
                </a:lnSpc>
              </a:pPr>
              <a:r>
                <a:rPr lang="en-US" sz="1189" b="1" spc="82">
                  <a:solidFill>
                    <a:srgbClr val="231F2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DLXY5360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1143894" y="1332874"/>
              <a:ext cx="2231945" cy="256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65"/>
                </a:lnSpc>
              </a:pPr>
              <a:r>
                <a:rPr lang="en-US" sz="1189" b="1" spc="82">
                  <a:solidFill>
                    <a:srgbClr val="231F2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DLXY5360-Curve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13251995" y="1338243"/>
              <a:ext cx="2806934" cy="256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65"/>
                </a:lnSpc>
              </a:pPr>
              <a:r>
                <a:rPr lang="en-US" sz="1189" b="1" spc="82">
                  <a:solidFill>
                    <a:srgbClr val="231F2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DLXY53A0-Curve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6108255" y="368027"/>
              <a:ext cx="4155870" cy="511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71"/>
                </a:lnSpc>
              </a:pPr>
              <a:r>
                <a:rPr lang="en-US" sz="2265" spc="292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SPECIFICATIONS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725998" y="7515471"/>
              <a:ext cx="2112897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-14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Viewing Angle (HV°)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725998" y="8069287"/>
              <a:ext cx="2652122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-14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Cabinet Material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725998" y="8623127"/>
              <a:ext cx="2669948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-14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Maintenance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725998" y="9176944"/>
              <a:ext cx="2089559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-14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AC Input Voltage (V)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725749" y="1160579"/>
              <a:ext cx="622427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-14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Model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725749" y="1714396"/>
              <a:ext cx="1014961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-14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LED Type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725749" y="2268212"/>
              <a:ext cx="1645681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-14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Pixel Pitch (mm)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725749" y="2822052"/>
              <a:ext cx="2577598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-14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Cabinet Resolution (dots)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725749" y="3375869"/>
              <a:ext cx="3063621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-14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Cabinet Size (W×H×D)/(mm)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725749" y="3929686"/>
              <a:ext cx="1840770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-14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Module Size (mm)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725749" y="4483503"/>
              <a:ext cx="3118323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-14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Cabinet Weight (kg)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725749" y="5037343"/>
              <a:ext cx="877424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-14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Contrast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725749" y="5591159"/>
              <a:ext cx="1845075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-14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Refresh Rate (Hz)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725749" y="6144976"/>
              <a:ext cx="1542539" cy="392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4"/>
                </a:lnSpc>
              </a:pPr>
              <a:r>
                <a:rPr lang="en-US" sz="1217" spc="-14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Brightness (nit)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725998" y="6807616"/>
              <a:ext cx="2775095" cy="537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71"/>
                </a:lnSpc>
              </a:pPr>
              <a:r>
                <a:rPr lang="en-US" sz="892" spc="-10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Standard Version Power Consumption(Max./Ave.W/m²)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725998" y="9839122"/>
              <a:ext cx="2100004" cy="5919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85"/>
                </a:lnSpc>
              </a:pPr>
              <a:r>
                <a:rPr lang="en-US" sz="1070" spc="-12">
                  <a:solidFill>
                    <a:srgbClr val="231F20"/>
                  </a:solidFill>
                  <a:latin typeface="Poppins"/>
                  <a:ea typeface="Poppins"/>
                  <a:cs typeface="Poppins"/>
                  <a:sym typeface="Poppins"/>
                </a:rPr>
                <a:t>Operating Temperature /Humidity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13225947" y="0"/>
            <a:ext cx="5062053" cy="10287000"/>
            <a:chOff x="0" y="0"/>
            <a:chExt cx="1333216" cy="2709333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333216" cy="2709333"/>
            </a:xfrm>
            <a:custGeom>
              <a:avLst/>
              <a:gdLst/>
              <a:ahLst/>
              <a:cxnLst/>
              <a:rect l="l" t="t" r="r" b="b"/>
              <a:pathLst>
                <a:path w="1333216" h="2709333">
                  <a:moveTo>
                    <a:pt x="0" y="0"/>
                  </a:moveTo>
                  <a:lnTo>
                    <a:pt x="1333216" y="0"/>
                  </a:lnTo>
                  <a:lnTo>
                    <a:pt x="133321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5AAB"/>
            </a:solidFill>
          </p:spPr>
        </p:sp>
        <p:sp>
          <p:nvSpPr>
            <p:cNvPr id="74" name="TextBox 74"/>
            <p:cNvSpPr txBox="1"/>
            <p:nvPr/>
          </p:nvSpPr>
          <p:spPr>
            <a:xfrm>
              <a:off x="0" y="-9525"/>
              <a:ext cx="1333216" cy="2718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74"/>
                </a:lnSpc>
              </a:pPr>
              <a:endParaRPr/>
            </a:p>
          </p:txBody>
        </p:sp>
      </p:grpSp>
      <p:sp>
        <p:nvSpPr>
          <p:cNvPr id="75" name="TextBox 75"/>
          <p:cNvSpPr txBox="1"/>
          <p:nvPr/>
        </p:nvSpPr>
        <p:spPr>
          <a:xfrm>
            <a:off x="13833270" y="4320200"/>
            <a:ext cx="4588854" cy="1779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8"/>
              </a:lnSpc>
            </a:pPr>
            <a:r>
              <a:rPr lang="en-US" sz="6888" b="1" spc="-344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Spesifikasi Teknis</a:t>
            </a:r>
          </a:p>
        </p:txBody>
      </p:sp>
      <p:sp>
        <p:nvSpPr>
          <p:cNvPr id="76" name="Freeform 76"/>
          <p:cNvSpPr/>
          <p:nvPr/>
        </p:nvSpPr>
        <p:spPr>
          <a:xfrm>
            <a:off x="1028700" y="606111"/>
            <a:ext cx="617294" cy="422589"/>
          </a:xfrm>
          <a:custGeom>
            <a:avLst/>
            <a:gdLst/>
            <a:ahLst/>
            <a:cxnLst/>
            <a:rect l="l" t="t" r="r" b="b"/>
            <a:pathLst>
              <a:path w="617294" h="422589">
                <a:moveTo>
                  <a:pt x="0" y="0"/>
                </a:moveTo>
                <a:lnTo>
                  <a:pt x="617294" y="0"/>
                </a:lnTo>
                <a:lnTo>
                  <a:pt x="617294" y="422589"/>
                </a:lnTo>
                <a:lnTo>
                  <a:pt x="0" y="4225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7" name="Freeform 77"/>
          <p:cNvSpPr/>
          <p:nvPr/>
        </p:nvSpPr>
        <p:spPr>
          <a:xfrm>
            <a:off x="16762213" y="617647"/>
            <a:ext cx="497087" cy="411053"/>
          </a:xfrm>
          <a:custGeom>
            <a:avLst/>
            <a:gdLst/>
            <a:ahLst/>
            <a:cxnLst/>
            <a:rect l="l" t="t" r="r" b="b"/>
            <a:pathLst>
              <a:path w="497087" h="411053">
                <a:moveTo>
                  <a:pt x="0" y="0"/>
                </a:moveTo>
                <a:lnTo>
                  <a:pt x="497087" y="0"/>
                </a:lnTo>
                <a:lnTo>
                  <a:pt x="497087" y="411053"/>
                </a:lnTo>
                <a:lnTo>
                  <a:pt x="0" y="4110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7895" y="-122200"/>
            <a:ext cx="18375895" cy="5265700"/>
          </a:xfrm>
          <a:custGeom>
            <a:avLst/>
            <a:gdLst/>
            <a:ahLst/>
            <a:cxnLst/>
            <a:rect l="l" t="t" r="r" b="b"/>
            <a:pathLst>
              <a:path w="18375895" h="5265700">
                <a:moveTo>
                  <a:pt x="0" y="0"/>
                </a:moveTo>
                <a:lnTo>
                  <a:pt x="18375895" y="0"/>
                </a:lnTo>
                <a:lnTo>
                  <a:pt x="18375895" y="5265700"/>
                </a:lnTo>
                <a:lnTo>
                  <a:pt x="0" y="5265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608" b="-3254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5143500"/>
            <a:chOff x="0" y="0"/>
            <a:chExt cx="4816593" cy="13546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354667"/>
            </a:xfrm>
            <a:custGeom>
              <a:avLst/>
              <a:gdLst/>
              <a:ahLst/>
              <a:cxnLst/>
              <a:rect l="l" t="t" r="r" b="b"/>
              <a:pathLst>
                <a:path w="4816592" h="1354667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005AAB">
                <a:alpha val="9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4816593" cy="1364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74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236031" y="5143500"/>
            <a:ext cx="4412170" cy="3338989"/>
          </a:xfrm>
          <a:custGeom>
            <a:avLst/>
            <a:gdLst/>
            <a:ahLst/>
            <a:cxnLst/>
            <a:rect l="l" t="t" r="r" b="b"/>
            <a:pathLst>
              <a:path w="4412170" h="3338989">
                <a:moveTo>
                  <a:pt x="0" y="0"/>
                </a:moveTo>
                <a:lnTo>
                  <a:pt x="4412169" y="0"/>
                </a:lnTo>
                <a:lnTo>
                  <a:pt x="4412169" y="3338989"/>
                </a:lnTo>
                <a:lnTo>
                  <a:pt x="0" y="33389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89" r="-489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588308" y="5143500"/>
            <a:ext cx="4412170" cy="3306642"/>
          </a:xfrm>
          <a:custGeom>
            <a:avLst/>
            <a:gdLst/>
            <a:ahLst/>
            <a:cxnLst/>
            <a:rect l="l" t="t" r="r" b="b"/>
            <a:pathLst>
              <a:path w="4412170" h="3306642">
                <a:moveTo>
                  <a:pt x="0" y="0"/>
                </a:moveTo>
                <a:lnTo>
                  <a:pt x="4412169" y="0"/>
                </a:lnTo>
                <a:lnTo>
                  <a:pt x="4412169" y="3306642"/>
                </a:lnTo>
                <a:lnTo>
                  <a:pt x="0" y="33066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176138" y="5143500"/>
            <a:ext cx="4412170" cy="3306642"/>
          </a:xfrm>
          <a:custGeom>
            <a:avLst/>
            <a:gdLst/>
            <a:ahLst/>
            <a:cxnLst/>
            <a:rect l="l" t="t" r="r" b="b"/>
            <a:pathLst>
              <a:path w="4412170" h="3306642">
                <a:moveTo>
                  <a:pt x="0" y="0"/>
                </a:moveTo>
                <a:lnTo>
                  <a:pt x="4412170" y="0"/>
                </a:lnTo>
                <a:lnTo>
                  <a:pt x="4412170" y="3306642"/>
                </a:lnTo>
                <a:lnTo>
                  <a:pt x="0" y="33066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000477" y="5143500"/>
            <a:ext cx="4412170" cy="3306642"/>
          </a:xfrm>
          <a:custGeom>
            <a:avLst/>
            <a:gdLst/>
            <a:ahLst/>
            <a:cxnLst/>
            <a:rect l="l" t="t" r="r" b="b"/>
            <a:pathLst>
              <a:path w="4412170" h="3306642">
                <a:moveTo>
                  <a:pt x="0" y="0"/>
                </a:moveTo>
                <a:lnTo>
                  <a:pt x="4412170" y="0"/>
                </a:lnTo>
                <a:lnTo>
                  <a:pt x="4412170" y="3306642"/>
                </a:lnTo>
                <a:lnTo>
                  <a:pt x="0" y="33066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176138" y="5143500"/>
            <a:ext cx="4412170" cy="3338989"/>
          </a:xfrm>
          <a:custGeom>
            <a:avLst/>
            <a:gdLst/>
            <a:ahLst/>
            <a:cxnLst/>
            <a:rect l="l" t="t" r="r" b="b"/>
            <a:pathLst>
              <a:path w="4412170" h="3338989">
                <a:moveTo>
                  <a:pt x="0" y="0"/>
                </a:moveTo>
                <a:lnTo>
                  <a:pt x="4412170" y="0"/>
                </a:lnTo>
                <a:lnTo>
                  <a:pt x="4412170" y="3338989"/>
                </a:lnTo>
                <a:lnTo>
                  <a:pt x="0" y="33389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3000477" y="5143500"/>
            <a:ext cx="6284456" cy="3253526"/>
            <a:chOff x="0" y="0"/>
            <a:chExt cx="4933696" cy="255422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933696" cy="2554224"/>
            </a:xfrm>
            <a:custGeom>
              <a:avLst/>
              <a:gdLst/>
              <a:ahLst/>
              <a:cxnLst/>
              <a:rect l="l" t="t" r="r" b="b"/>
              <a:pathLst>
                <a:path w="4933696" h="2554224">
                  <a:moveTo>
                    <a:pt x="0" y="0"/>
                  </a:moveTo>
                  <a:lnTo>
                    <a:pt x="0" y="2554224"/>
                  </a:lnTo>
                  <a:lnTo>
                    <a:pt x="4933696" y="2554224"/>
                  </a:lnTo>
                  <a:lnTo>
                    <a:pt x="4933696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1452" t="-21452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>
            <a:off x="8588308" y="5143500"/>
            <a:ext cx="4412170" cy="3306642"/>
          </a:xfrm>
          <a:custGeom>
            <a:avLst/>
            <a:gdLst/>
            <a:ahLst/>
            <a:cxnLst/>
            <a:rect l="l" t="t" r="r" b="b"/>
            <a:pathLst>
              <a:path w="4412170" h="3306642">
                <a:moveTo>
                  <a:pt x="0" y="0"/>
                </a:moveTo>
                <a:lnTo>
                  <a:pt x="4412169" y="0"/>
                </a:lnTo>
                <a:lnTo>
                  <a:pt x="4412169" y="3306642"/>
                </a:lnTo>
                <a:lnTo>
                  <a:pt x="0" y="33066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8693" r="-18693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311469" y="2580822"/>
            <a:ext cx="13665062" cy="1285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23"/>
              </a:lnSpc>
            </a:pPr>
            <a:r>
              <a:rPr lang="en-US" sz="9723" b="1" spc="-486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Pengaplikasian Product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976306" y="2045637"/>
            <a:ext cx="10247494" cy="40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8"/>
              </a:lnSpc>
            </a:pPr>
            <a:r>
              <a:rPr lang="en-US" sz="2399" spc="345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LAX SCREEN - LXY53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46768" y="8895579"/>
            <a:ext cx="3870910" cy="889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8"/>
              </a:lnSpc>
            </a:pPr>
            <a:r>
              <a:rPr lang="en-US" sz="2399" b="1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Media Display </a:t>
            </a:r>
          </a:p>
          <a:p>
            <a:pPr algn="ctr">
              <a:lnSpc>
                <a:spcPts val="3598"/>
              </a:lnSpc>
            </a:pPr>
            <a:r>
              <a:rPr lang="en-US" sz="2399" b="1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di Bangunan Tinggi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968884" y="8895579"/>
            <a:ext cx="3870910" cy="432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8"/>
              </a:lnSpc>
            </a:pPr>
            <a:r>
              <a:rPr lang="en-US" sz="2399" b="1" spc="35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Digitali 3D Visual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67747" y="8895579"/>
            <a:ext cx="2405598" cy="889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8"/>
              </a:lnSpc>
            </a:pPr>
            <a:r>
              <a:rPr lang="en-US" sz="2399" b="1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Billboard Outdoor Kota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9657" y="8895579"/>
            <a:ext cx="2571887" cy="889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8"/>
              </a:lnSpc>
            </a:pPr>
            <a:r>
              <a:rPr lang="en-US" sz="2399" b="1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Videotron Event Besar</a:t>
            </a:r>
          </a:p>
        </p:txBody>
      </p:sp>
      <p:sp>
        <p:nvSpPr>
          <p:cNvPr id="20" name="Freeform 20"/>
          <p:cNvSpPr/>
          <p:nvPr/>
        </p:nvSpPr>
        <p:spPr>
          <a:xfrm>
            <a:off x="1028700" y="606111"/>
            <a:ext cx="617294" cy="422589"/>
          </a:xfrm>
          <a:custGeom>
            <a:avLst/>
            <a:gdLst/>
            <a:ahLst/>
            <a:cxnLst/>
            <a:rect l="l" t="t" r="r" b="b"/>
            <a:pathLst>
              <a:path w="617294" h="422589">
                <a:moveTo>
                  <a:pt x="0" y="0"/>
                </a:moveTo>
                <a:lnTo>
                  <a:pt x="617294" y="0"/>
                </a:lnTo>
                <a:lnTo>
                  <a:pt x="617294" y="422589"/>
                </a:lnTo>
                <a:lnTo>
                  <a:pt x="0" y="4225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6762213" y="617647"/>
            <a:ext cx="497087" cy="411053"/>
          </a:xfrm>
          <a:custGeom>
            <a:avLst/>
            <a:gdLst/>
            <a:ahLst/>
            <a:cxnLst/>
            <a:rect l="l" t="t" r="r" b="b"/>
            <a:pathLst>
              <a:path w="497087" h="411053">
                <a:moveTo>
                  <a:pt x="0" y="0"/>
                </a:moveTo>
                <a:lnTo>
                  <a:pt x="497087" y="0"/>
                </a:lnTo>
                <a:lnTo>
                  <a:pt x="497087" y="411053"/>
                </a:lnTo>
                <a:lnTo>
                  <a:pt x="0" y="4110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DDA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-81461"/>
            <a:ext cx="18288000" cy="10368461"/>
          </a:xfrm>
          <a:custGeom>
            <a:avLst/>
            <a:gdLst/>
            <a:ahLst/>
            <a:cxnLst/>
            <a:rect l="l" t="t" r="r" b="b"/>
            <a:pathLst>
              <a:path w="18288000" h="10368461">
                <a:moveTo>
                  <a:pt x="18288000" y="0"/>
                </a:moveTo>
                <a:lnTo>
                  <a:pt x="0" y="0"/>
                </a:lnTo>
                <a:lnTo>
                  <a:pt x="0" y="10368461"/>
                </a:lnTo>
                <a:lnTo>
                  <a:pt x="18288000" y="10368461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>
              <a:alphaModFix amt="38000"/>
            </a:blip>
            <a:stretch>
              <a:fillRect t="-8756" b="-875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578924" y="-114300"/>
            <a:ext cx="14025599" cy="10287000"/>
          </a:xfrm>
          <a:custGeom>
            <a:avLst/>
            <a:gdLst/>
            <a:ahLst/>
            <a:cxnLst/>
            <a:rect l="l" t="t" r="r" b="b"/>
            <a:pathLst>
              <a:path w="14025599" h="10287000">
                <a:moveTo>
                  <a:pt x="0" y="0"/>
                </a:moveTo>
                <a:lnTo>
                  <a:pt x="14025599" y="0"/>
                </a:lnTo>
                <a:lnTo>
                  <a:pt x="1402559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4884" r="-68523" b="-10488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915888" y="1428544"/>
            <a:ext cx="8938572" cy="5415925"/>
          </a:xfrm>
          <a:custGeom>
            <a:avLst/>
            <a:gdLst/>
            <a:ahLst/>
            <a:cxnLst/>
            <a:rect l="l" t="t" r="r" b="b"/>
            <a:pathLst>
              <a:path w="8938572" h="5415925">
                <a:moveTo>
                  <a:pt x="0" y="0"/>
                </a:moveTo>
                <a:lnTo>
                  <a:pt x="8938572" y="0"/>
                </a:lnTo>
                <a:lnTo>
                  <a:pt x="8938572" y="5415925"/>
                </a:lnTo>
                <a:lnTo>
                  <a:pt x="0" y="54159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424354" y="5584042"/>
            <a:ext cx="5576259" cy="906142"/>
          </a:xfrm>
          <a:custGeom>
            <a:avLst/>
            <a:gdLst/>
            <a:ahLst/>
            <a:cxnLst/>
            <a:rect l="l" t="t" r="r" b="b"/>
            <a:pathLst>
              <a:path w="5576259" h="906142">
                <a:moveTo>
                  <a:pt x="0" y="0"/>
                </a:moveTo>
                <a:lnTo>
                  <a:pt x="5576259" y="0"/>
                </a:lnTo>
                <a:lnTo>
                  <a:pt x="5576259" y="906142"/>
                </a:lnTo>
                <a:lnTo>
                  <a:pt x="0" y="9061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825795" y="5507163"/>
            <a:ext cx="7113669" cy="323156"/>
            <a:chOff x="0" y="0"/>
            <a:chExt cx="3275435" cy="14879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75435" cy="148795"/>
            </a:xfrm>
            <a:custGeom>
              <a:avLst/>
              <a:gdLst/>
              <a:ahLst/>
              <a:cxnLst/>
              <a:rect l="l" t="t" r="r" b="b"/>
              <a:pathLst>
                <a:path w="3275435" h="148795">
                  <a:moveTo>
                    <a:pt x="45709" y="0"/>
                  </a:moveTo>
                  <a:lnTo>
                    <a:pt x="3229726" y="0"/>
                  </a:lnTo>
                  <a:cubicBezTo>
                    <a:pt x="3241849" y="0"/>
                    <a:pt x="3253475" y="4816"/>
                    <a:pt x="3262047" y="13388"/>
                  </a:cubicBezTo>
                  <a:cubicBezTo>
                    <a:pt x="3270620" y="21960"/>
                    <a:pt x="3275435" y="33586"/>
                    <a:pt x="3275435" y="45709"/>
                  </a:cubicBezTo>
                  <a:lnTo>
                    <a:pt x="3275435" y="103085"/>
                  </a:lnTo>
                  <a:cubicBezTo>
                    <a:pt x="3275435" y="115208"/>
                    <a:pt x="3270620" y="126834"/>
                    <a:pt x="3262047" y="135407"/>
                  </a:cubicBezTo>
                  <a:cubicBezTo>
                    <a:pt x="3253475" y="143979"/>
                    <a:pt x="3241849" y="148795"/>
                    <a:pt x="3229726" y="148795"/>
                  </a:cubicBezTo>
                  <a:lnTo>
                    <a:pt x="45709" y="148795"/>
                  </a:lnTo>
                  <a:cubicBezTo>
                    <a:pt x="20465" y="148795"/>
                    <a:pt x="0" y="128330"/>
                    <a:pt x="0" y="103085"/>
                  </a:cubicBezTo>
                  <a:lnTo>
                    <a:pt x="0" y="45709"/>
                  </a:lnTo>
                  <a:cubicBezTo>
                    <a:pt x="0" y="33586"/>
                    <a:pt x="4816" y="21960"/>
                    <a:pt x="13388" y="13388"/>
                  </a:cubicBezTo>
                  <a:cubicBezTo>
                    <a:pt x="21960" y="4816"/>
                    <a:pt x="33586" y="0"/>
                    <a:pt x="4570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DDA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path path="circle">
                <a:fillToRect l="50000" t="50000" r="50000" b="50000"/>
              </a:path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275435" cy="1868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020850" y="2199243"/>
            <a:ext cx="240955" cy="203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8"/>
              </a:lnSpc>
              <a:spcBef>
                <a:spcPct val="0"/>
              </a:spcBef>
            </a:pPr>
            <a:r>
              <a:rPr lang="en-US" sz="10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LAX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034235" y="2199243"/>
            <a:ext cx="582634" cy="203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8"/>
              </a:lnSpc>
              <a:spcBef>
                <a:spcPct val="0"/>
              </a:spcBef>
            </a:pPr>
            <a:r>
              <a:rPr lang="en-US" sz="10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Lax.co.id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553833" y="2199243"/>
            <a:ext cx="1285371" cy="200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8"/>
              </a:lnSpc>
              <a:spcBef>
                <a:spcPct val="0"/>
              </a:spcBef>
            </a:pPr>
            <a:r>
              <a:rPr lang="en-US" sz="10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Service </a:t>
            </a:r>
            <a:r>
              <a:rPr lang="en-US" sz="10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Excellence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96081" y="3522587"/>
            <a:ext cx="7973095" cy="1310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32"/>
              </a:lnSpc>
              <a:spcBef>
                <a:spcPct val="0"/>
              </a:spcBef>
            </a:pPr>
            <a:r>
              <a:rPr lang="en-US" sz="9132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THANK </a:t>
            </a:r>
            <a:r>
              <a:rPr lang="en-US" sz="9132" b="1">
                <a:solidFill>
                  <a:srgbClr val="115793"/>
                </a:solidFill>
                <a:latin typeface="Poppins Bold"/>
                <a:ea typeface="Poppins Bold"/>
                <a:cs typeface="Poppins Bold"/>
                <a:sym typeface="Poppins Bold"/>
              </a:rPr>
              <a:t>YOU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3590334" y="7374457"/>
            <a:ext cx="3763781" cy="828415"/>
            <a:chOff x="0" y="28575"/>
            <a:chExt cx="5018374" cy="1104554"/>
          </a:xfrm>
        </p:grpSpPr>
        <p:sp>
          <p:nvSpPr>
            <p:cNvPr id="14" name="Freeform 14"/>
            <p:cNvSpPr/>
            <p:nvPr/>
          </p:nvSpPr>
          <p:spPr>
            <a:xfrm>
              <a:off x="0" y="52797"/>
              <a:ext cx="414026" cy="414026"/>
            </a:xfrm>
            <a:custGeom>
              <a:avLst/>
              <a:gdLst/>
              <a:ahLst/>
              <a:cxnLst/>
              <a:rect l="l" t="t" r="r" b="b"/>
              <a:pathLst>
                <a:path w="414026" h="414026">
                  <a:moveTo>
                    <a:pt x="0" y="0"/>
                  </a:moveTo>
                  <a:lnTo>
                    <a:pt x="414026" y="0"/>
                  </a:lnTo>
                  <a:lnTo>
                    <a:pt x="414026" y="414026"/>
                  </a:lnTo>
                  <a:lnTo>
                    <a:pt x="0" y="414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846199" y="622733"/>
              <a:ext cx="4172175" cy="5103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455"/>
                </a:lnSpc>
                <a:spcBef>
                  <a:spcPct val="0"/>
                </a:spcBef>
              </a:pPr>
              <a:r>
                <a:rPr lang="en-US" sz="1158" spc="8" dirty="0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021 - </a:t>
              </a:r>
              <a:r>
                <a:rPr lang="en-US" sz="1158" spc="8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8899 – 4444</a:t>
              </a:r>
            </a:p>
            <a:p>
              <a:pPr algn="just">
                <a:lnSpc>
                  <a:spcPts val="1455"/>
                </a:lnSpc>
                <a:spcBef>
                  <a:spcPct val="0"/>
                </a:spcBef>
              </a:pPr>
              <a:r>
                <a:rPr lang="en-US" sz="1200" spc="9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0812 - 1102 - 4885</a:t>
              </a:r>
              <a:endParaRPr lang="en-US" sz="1200" spc="9" dirty="0">
                <a:solidFill>
                  <a:srgbClr val="12005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46199" y="28575"/>
              <a:ext cx="1861356" cy="4616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2685"/>
                </a:lnSpc>
                <a:spcBef>
                  <a:spcPct val="0"/>
                </a:spcBef>
              </a:pPr>
              <a:r>
                <a:rPr lang="en-US" sz="2406" b="1" spc="16" dirty="0">
                  <a:solidFill>
                    <a:srgbClr val="12005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PHONE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590334" y="8626658"/>
            <a:ext cx="3778842" cy="631642"/>
            <a:chOff x="0" y="0"/>
            <a:chExt cx="5038456" cy="842189"/>
          </a:xfrm>
        </p:grpSpPr>
        <p:sp>
          <p:nvSpPr>
            <p:cNvPr id="18" name="Freeform 18"/>
            <p:cNvSpPr/>
            <p:nvPr/>
          </p:nvSpPr>
          <p:spPr>
            <a:xfrm>
              <a:off x="0" y="85851"/>
              <a:ext cx="459265" cy="294504"/>
            </a:xfrm>
            <a:custGeom>
              <a:avLst/>
              <a:gdLst/>
              <a:ahLst/>
              <a:cxnLst/>
              <a:rect l="l" t="t" r="r" b="b"/>
              <a:pathLst>
                <a:path w="459265" h="294504">
                  <a:moveTo>
                    <a:pt x="0" y="0"/>
                  </a:moveTo>
                  <a:lnTo>
                    <a:pt x="459265" y="0"/>
                  </a:lnTo>
                  <a:lnTo>
                    <a:pt x="459265" y="294503"/>
                  </a:lnTo>
                  <a:lnTo>
                    <a:pt x="0" y="294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866281" y="622732"/>
              <a:ext cx="4172175" cy="2194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92"/>
                </a:lnSpc>
                <a:spcBef>
                  <a:spcPct val="0"/>
                </a:spcBef>
              </a:pPr>
              <a:r>
                <a:rPr lang="en-US" sz="1158" spc="8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info@lax.co.id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6281" y="28575"/>
              <a:ext cx="1092376" cy="4432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685"/>
                </a:lnSpc>
                <a:spcBef>
                  <a:spcPct val="0"/>
                </a:spcBef>
              </a:pPr>
              <a:r>
                <a:rPr lang="en-US" sz="2406" b="1" spc="16">
                  <a:solidFill>
                    <a:srgbClr val="12005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MAIL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396081" y="7353026"/>
            <a:ext cx="3779931" cy="1905274"/>
            <a:chOff x="0" y="0"/>
            <a:chExt cx="5039908" cy="254036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86629" cy="527821"/>
            </a:xfrm>
            <a:custGeom>
              <a:avLst/>
              <a:gdLst/>
              <a:ahLst/>
              <a:cxnLst/>
              <a:rect l="l" t="t" r="r" b="b"/>
              <a:pathLst>
                <a:path w="386629" h="527821">
                  <a:moveTo>
                    <a:pt x="0" y="0"/>
                  </a:moveTo>
                  <a:lnTo>
                    <a:pt x="386629" y="0"/>
                  </a:lnTo>
                  <a:lnTo>
                    <a:pt x="386629" y="527821"/>
                  </a:lnTo>
                  <a:lnTo>
                    <a:pt x="0" y="5278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815138" y="613390"/>
              <a:ext cx="3925860" cy="19269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645"/>
                </a:lnSpc>
              </a:pPr>
              <a:r>
                <a:rPr lang="en-US" sz="1090" spc="7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Ruko Aralia, Blok HY43 No.40,</a:t>
              </a:r>
            </a:p>
            <a:p>
              <a:pPr algn="just">
                <a:lnSpc>
                  <a:spcPts val="1645"/>
                </a:lnSpc>
              </a:pPr>
              <a:r>
                <a:rPr lang="en-US" sz="1090" spc="7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Pusaka Rakyat, Kec. Tarumajaya,</a:t>
              </a:r>
            </a:p>
            <a:p>
              <a:pPr algn="just">
                <a:lnSpc>
                  <a:spcPts val="1645"/>
                </a:lnSpc>
              </a:pPr>
              <a:r>
                <a:rPr lang="en-US" sz="1090" spc="7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Bekasi, Jawa Barat 17214</a:t>
              </a:r>
            </a:p>
            <a:p>
              <a:pPr algn="just">
                <a:lnSpc>
                  <a:spcPts val="1645"/>
                </a:lnSpc>
              </a:pPr>
              <a:endParaRPr lang="en-US" sz="1090" spc="7">
                <a:solidFill>
                  <a:srgbClr val="120052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just">
                <a:lnSpc>
                  <a:spcPts val="1645"/>
                </a:lnSpc>
              </a:pPr>
              <a:r>
                <a:rPr lang="en-US" sz="1090" spc="7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Marketing Office</a:t>
              </a:r>
            </a:p>
            <a:p>
              <a:pPr algn="just">
                <a:lnSpc>
                  <a:spcPts val="1645"/>
                </a:lnSpc>
              </a:pPr>
              <a:r>
                <a:rPr lang="en-US" sz="1090" spc="7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Jl. Angkasa No. 32 Blok A10</a:t>
              </a:r>
            </a:p>
            <a:p>
              <a:pPr algn="just">
                <a:lnSpc>
                  <a:spcPts val="1645"/>
                </a:lnSpc>
              </a:pPr>
              <a:r>
                <a:rPr lang="en-US" sz="1090" spc="7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Jakarta Pusat – Indonesia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5138" y="93535"/>
              <a:ext cx="4224770" cy="4342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526"/>
                </a:lnSpc>
                <a:spcBef>
                  <a:spcPct val="0"/>
                </a:spcBef>
              </a:pPr>
              <a:r>
                <a:rPr lang="en-US" sz="2264" b="1" spc="15">
                  <a:solidFill>
                    <a:srgbClr val="12005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ADDRESS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028700" y="9640181"/>
            <a:ext cx="4541360" cy="237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4"/>
              </a:lnSpc>
              <a:spcBef>
                <a:spcPct val="0"/>
              </a:spcBef>
            </a:pPr>
            <a:r>
              <a:rPr lang="en-US" sz="1346" b="1" i="1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© 2025 PT. LAX TEKNOLOGI INDONESIA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455</Words>
  <Application>Microsoft Macintosh PowerPoint</Application>
  <PresentationFormat>Custom</PresentationFormat>
  <Paragraphs>141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6" baseType="lpstr">
      <vt:lpstr>Arial</vt:lpstr>
      <vt:lpstr>IBM Plex Sans Bold Italics</vt:lpstr>
      <vt:lpstr>Poppins Bold</vt:lpstr>
      <vt:lpstr>Montserrat Bold</vt:lpstr>
      <vt:lpstr>TT Norms Bold</vt:lpstr>
      <vt:lpstr>Mistrully</vt:lpstr>
      <vt:lpstr>Montserrat</vt:lpstr>
      <vt:lpstr>IBM Plex Sans Italics</vt:lpstr>
      <vt:lpstr>Proxima Nova Bold</vt:lpstr>
      <vt:lpstr>TT Norms</vt:lpstr>
      <vt:lpstr>Calibri</vt:lpstr>
      <vt:lpstr>Poppins Bold Italics</vt:lpstr>
      <vt:lpstr>Poppins</vt:lpstr>
      <vt:lpstr>TT Fors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LAX SCREEN - VIDEOTRON</dc:title>
  <cp:lastModifiedBy>Microsoft Office User</cp:lastModifiedBy>
  <cp:revision>2</cp:revision>
  <dcterms:created xsi:type="dcterms:W3CDTF">2006-08-16T00:00:00Z</dcterms:created>
  <dcterms:modified xsi:type="dcterms:W3CDTF">2025-09-24T02:48:48Z</dcterms:modified>
  <dc:identifier>DAGqAkmFVVw</dc:identifier>
</cp:coreProperties>
</file>